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0" r:id="rId2"/>
    <p:sldId id="272" r:id="rId3"/>
    <p:sldId id="285" r:id="rId4"/>
    <p:sldId id="313" r:id="rId5"/>
    <p:sldId id="278" r:id="rId6"/>
    <p:sldId id="286" r:id="rId7"/>
    <p:sldId id="287" r:id="rId8"/>
    <p:sldId id="279" r:id="rId9"/>
    <p:sldId id="309" r:id="rId10"/>
    <p:sldId id="288" r:id="rId11"/>
    <p:sldId id="302" r:id="rId12"/>
    <p:sldId id="312" r:id="rId13"/>
    <p:sldId id="289" r:id="rId14"/>
    <p:sldId id="314" r:id="rId15"/>
    <p:sldId id="290" r:id="rId16"/>
    <p:sldId id="303" r:id="rId17"/>
    <p:sldId id="304" r:id="rId18"/>
    <p:sldId id="305" r:id="rId19"/>
    <p:sldId id="310" r:id="rId20"/>
    <p:sldId id="311"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67025-CF67-2C5F-0129-54C8A5FB09F9}" v="1" dt="2024-05-14T08:12:52.946"/>
    <p1510:client id="{9DB5475E-0EE9-3412-F070-8E8C64B70F99}" v="44" dt="2024-05-13T12:57:51.754"/>
    <p1510:client id="{EACFB940-4FFA-1501-DE49-47A44364621B}" v="307" dt="2024-05-13T16:00:1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1905"/>
  </p:normalViewPr>
  <p:slideViewPr>
    <p:cSldViewPr snapToGrid="0">
      <p:cViewPr varScale="1">
        <p:scale>
          <a:sx n="76" d="100"/>
          <a:sy n="76" d="100"/>
        </p:scale>
        <p:origin x="21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76D13A16-DB84-D8EB-008C-DF15B9F4D734}"/>
    <pc:docChg chg="modSld">
      <pc:chgData name="Catherine Breslin" userId="S::cb404@cam.ac.uk::0d096ecf-0b21-434c-9a69-adb22c0c6b9a" providerId="AD" clId="Web-{76D13A16-DB84-D8EB-008C-DF15B9F4D734}" dt="2024-05-07T09:30:35.793" v="37" actId="20577"/>
      <pc:docMkLst>
        <pc:docMk/>
      </pc:docMkLst>
      <pc:sldChg chg="addSp modSp">
        <pc:chgData name="Catherine Breslin" userId="S::cb404@cam.ac.uk::0d096ecf-0b21-434c-9a69-adb22c0c6b9a" providerId="AD" clId="Web-{76D13A16-DB84-D8EB-008C-DF15B9F4D734}" dt="2024-05-07T09:30:35.793" v="37" actId="20577"/>
        <pc:sldMkLst>
          <pc:docMk/>
          <pc:sldMk cId="3064950270" sldId="314"/>
        </pc:sldMkLst>
        <pc:spChg chg="add mod">
          <ac:chgData name="Catherine Breslin" userId="S::cb404@cam.ac.uk::0d096ecf-0b21-434c-9a69-adb22c0c6b9a" providerId="AD" clId="Web-{76D13A16-DB84-D8EB-008C-DF15B9F4D734}" dt="2024-05-07T09:30:35.793" v="37" actId="20577"/>
          <ac:spMkLst>
            <pc:docMk/>
            <pc:sldMk cId="3064950270" sldId="314"/>
            <ac:spMk id="5" creationId="{0DD18F70-7882-0027-7CF0-A61E9238B8D5}"/>
          </ac:spMkLst>
        </pc:spChg>
        <pc:picChg chg="add mod">
          <ac:chgData name="Catherine Breslin" userId="S::cb404@cam.ac.uk::0d096ecf-0b21-434c-9a69-adb22c0c6b9a" providerId="AD" clId="Web-{76D13A16-DB84-D8EB-008C-DF15B9F4D734}" dt="2024-05-07T09:29:54.946" v="3" actId="1076"/>
          <ac:picMkLst>
            <pc:docMk/>
            <pc:sldMk cId="3064950270" sldId="314"/>
            <ac:picMk id="3" creationId="{217EC57A-BE38-2EAD-64E5-7351BE7C6657}"/>
          </ac:picMkLst>
        </pc:picChg>
      </pc:sldChg>
    </pc:docChg>
  </pc:docChgLst>
  <pc:docChgLst>
    <pc:chgData name="Catherine Breslin" userId="S::cb404@cam.ac.uk::0d096ecf-0b21-434c-9a69-adb22c0c6b9a" providerId="AD" clId="Web-{827C63A7-FC62-54E9-EDCE-6331EFECF2DE}"/>
    <pc:docChg chg="addSld modSld sldOrd">
      <pc:chgData name="Catherine Breslin" userId="S::cb404@cam.ac.uk::0d096ecf-0b21-434c-9a69-adb22c0c6b9a" providerId="AD" clId="Web-{827C63A7-FC62-54E9-EDCE-6331EFECF2DE}" dt="2024-04-29T10:38:43.413" v="32"/>
      <pc:docMkLst>
        <pc:docMk/>
      </pc:docMkLst>
      <pc:sldChg chg="modSp">
        <pc:chgData name="Catherine Breslin" userId="S::cb404@cam.ac.uk::0d096ecf-0b21-434c-9a69-adb22c0c6b9a" providerId="AD" clId="Web-{827C63A7-FC62-54E9-EDCE-6331EFECF2DE}" dt="2024-04-29T10:36:59.082" v="3" actId="20577"/>
        <pc:sldMkLst>
          <pc:docMk/>
          <pc:sldMk cId="2566472131" sldId="270"/>
        </pc:sldMkLst>
        <pc:spChg chg="mod">
          <ac:chgData name="Catherine Breslin" userId="S::cb404@cam.ac.uk::0d096ecf-0b21-434c-9a69-adb22c0c6b9a" providerId="AD" clId="Web-{827C63A7-FC62-54E9-EDCE-6331EFECF2DE}" dt="2024-04-29T10:36:59.082" v="3" actId="20577"/>
          <ac:spMkLst>
            <pc:docMk/>
            <pc:sldMk cId="2566472131" sldId="270"/>
            <ac:spMk id="3" creationId="{00000000-0000-0000-0000-000000000000}"/>
          </ac:spMkLst>
        </pc:spChg>
      </pc:sldChg>
      <pc:sldChg chg="addSp delSp modSp">
        <pc:chgData name="Catherine Breslin" userId="S::cb404@cam.ac.uk::0d096ecf-0b21-434c-9a69-adb22c0c6b9a" providerId="AD" clId="Web-{827C63A7-FC62-54E9-EDCE-6331EFECF2DE}" dt="2024-04-29T10:37:19.567" v="11"/>
        <pc:sldMkLst>
          <pc:docMk/>
          <pc:sldMk cId="385288236" sldId="272"/>
        </pc:sldMkLst>
        <pc:spChg chg="add del mod">
          <ac:chgData name="Catherine Breslin" userId="S::cb404@cam.ac.uk::0d096ecf-0b21-434c-9a69-adb22c0c6b9a" providerId="AD" clId="Web-{827C63A7-FC62-54E9-EDCE-6331EFECF2DE}" dt="2024-04-29T10:37:19.567" v="11"/>
          <ac:spMkLst>
            <pc:docMk/>
            <pc:sldMk cId="385288236" sldId="272"/>
            <ac:spMk id="5" creationId="{D4C81DEA-40E2-A040-6BA3-C17BC5BD08D0}"/>
          </ac:spMkLst>
        </pc:spChg>
        <pc:spChg chg="add del mod">
          <ac:chgData name="Catherine Breslin" userId="S::cb404@cam.ac.uk::0d096ecf-0b21-434c-9a69-adb22c0c6b9a" providerId="AD" clId="Web-{827C63A7-FC62-54E9-EDCE-6331EFECF2DE}" dt="2024-04-29T10:37:16.379" v="9"/>
          <ac:spMkLst>
            <pc:docMk/>
            <pc:sldMk cId="385288236" sldId="272"/>
            <ac:spMk id="6" creationId="{A6D60BDA-FE73-4D1E-D0BD-AF42C1B208AC}"/>
          </ac:spMkLst>
        </pc:spChg>
      </pc:sldChg>
      <pc:sldChg chg="ord">
        <pc:chgData name="Catherine Breslin" userId="S::cb404@cam.ac.uk::0d096ecf-0b21-434c-9a69-adb22c0c6b9a" providerId="AD" clId="Web-{827C63A7-FC62-54E9-EDCE-6331EFECF2DE}" dt="2024-04-29T10:38:23.350" v="27"/>
        <pc:sldMkLst>
          <pc:docMk/>
          <pc:sldMk cId="2379758512" sldId="312"/>
        </pc:sldMkLst>
      </pc:sldChg>
      <pc:sldChg chg="addSp delSp modSp add replId">
        <pc:chgData name="Catherine Breslin" userId="S::cb404@cam.ac.uk::0d096ecf-0b21-434c-9a69-adb22c0c6b9a" providerId="AD" clId="Web-{827C63A7-FC62-54E9-EDCE-6331EFECF2DE}" dt="2024-04-29T10:37:42.224" v="26" actId="20577"/>
        <pc:sldMkLst>
          <pc:docMk/>
          <pc:sldMk cId="685245523" sldId="313"/>
        </pc:sldMkLst>
        <pc:spChg chg="mod">
          <ac:chgData name="Catherine Breslin" userId="S::cb404@cam.ac.uk::0d096ecf-0b21-434c-9a69-adb22c0c6b9a" providerId="AD" clId="Web-{827C63A7-FC62-54E9-EDCE-6331EFECF2DE}" dt="2024-04-29T10:37:28.505" v="14" actId="20577"/>
          <ac:spMkLst>
            <pc:docMk/>
            <pc:sldMk cId="685245523" sldId="313"/>
            <ac:spMk id="2" creationId="{00000000-0000-0000-0000-000000000000}"/>
          </ac:spMkLst>
        </pc:spChg>
        <pc:spChg chg="mod">
          <ac:chgData name="Catherine Breslin" userId="S::cb404@cam.ac.uk::0d096ecf-0b21-434c-9a69-adb22c0c6b9a" providerId="AD" clId="Web-{827C63A7-FC62-54E9-EDCE-6331EFECF2DE}" dt="2024-04-29T10:37:33.348" v="16" actId="20577"/>
          <ac:spMkLst>
            <pc:docMk/>
            <pc:sldMk cId="685245523" sldId="313"/>
            <ac:spMk id="3" creationId="{00000000-0000-0000-0000-000000000000}"/>
          </ac:spMkLst>
        </pc:spChg>
        <pc:spChg chg="del">
          <ac:chgData name="Catherine Breslin" userId="S::cb404@cam.ac.uk::0d096ecf-0b21-434c-9a69-adb22c0c6b9a" providerId="AD" clId="Web-{827C63A7-FC62-54E9-EDCE-6331EFECF2DE}" dt="2024-04-29T10:37:30.786" v="15"/>
          <ac:spMkLst>
            <pc:docMk/>
            <pc:sldMk cId="685245523" sldId="313"/>
            <ac:spMk id="4" creationId="{00000000-0000-0000-0000-000000000000}"/>
          </ac:spMkLst>
        </pc:spChg>
        <pc:spChg chg="add mod">
          <ac:chgData name="Catherine Breslin" userId="S::cb404@cam.ac.uk::0d096ecf-0b21-434c-9a69-adb22c0c6b9a" providerId="AD" clId="Web-{827C63A7-FC62-54E9-EDCE-6331EFECF2DE}" dt="2024-04-29T10:37:42.224" v="26" actId="20577"/>
          <ac:spMkLst>
            <pc:docMk/>
            <pc:sldMk cId="685245523" sldId="313"/>
            <ac:spMk id="6" creationId="{6D39A8EA-841B-8076-6A5E-1377FD65F0EF}"/>
          </ac:spMkLst>
        </pc:spChg>
      </pc:sldChg>
      <pc:sldChg chg="delSp modSp add replId">
        <pc:chgData name="Catherine Breslin" userId="S::cb404@cam.ac.uk::0d096ecf-0b21-434c-9a69-adb22c0c6b9a" providerId="AD" clId="Web-{827C63A7-FC62-54E9-EDCE-6331EFECF2DE}" dt="2024-04-29T10:38:43.413" v="32"/>
        <pc:sldMkLst>
          <pc:docMk/>
          <pc:sldMk cId="3064950270" sldId="314"/>
        </pc:sldMkLst>
        <pc:spChg chg="mod">
          <ac:chgData name="Catherine Breslin" userId="S::cb404@cam.ac.uk::0d096ecf-0b21-434c-9a69-adb22c0c6b9a" providerId="AD" clId="Web-{827C63A7-FC62-54E9-EDCE-6331EFECF2DE}" dt="2024-04-29T10:38:42.382" v="31" actId="20577"/>
          <ac:spMkLst>
            <pc:docMk/>
            <pc:sldMk cId="3064950270" sldId="314"/>
            <ac:spMk id="2" creationId="{EC653DE4-205C-9AF0-A14C-36D2DDAE2316}"/>
          </ac:spMkLst>
        </pc:spChg>
        <pc:picChg chg="del">
          <ac:chgData name="Catherine Breslin" userId="S::cb404@cam.ac.uk::0d096ecf-0b21-434c-9a69-adb22c0c6b9a" providerId="AD" clId="Web-{827C63A7-FC62-54E9-EDCE-6331EFECF2DE}" dt="2024-04-29T10:38:43.413" v="32"/>
          <ac:picMkLst>
            <pc:docMk/>
            <pc:sldMk cId="3064950270" sldId="314"/>
            <ac:picMk id="12" creationId="{5590CD0E-FEEE-8860-EEA0-E9271FF60E7A}"/>
          </ac:picMkLst>
        </pc:picChg>
      </pc:sldChg>
    </pc:docChg>
  </pc:docChgLst>
  <pc:docChgLst>
    <pc:chgData name="Ryan Daniels" userId="S::rkd43@cam.ac.uk::aaa4fbe9-f474-4140-b10b-5257398ac308" providerId="AD" clId="Web-{1A067025-CF67-2C5F-0129-54C8A5FB09F9}"/>
    <pc:docChg chg="modSld">
      <pc:chgData name="Ryan Daniels" userId="S::rkd43@cam.ac.uk::aaa4fbe9-f474-4140-b10b-5257398ac308" providerId="AD" clId="Web-{1A067025-CF67-2C5F-0129-54C8A5FB09F9}" dt="2024-05-14T08:14:53.325" v="145"/>
      <pc:docMkLst>
        <pc:docMk/>
      </pc:docMkLst>
      <pc:sldChg chg="modNotes">
        <pc:chgData name="Ryan Daniels" userId="S::rkd43@cam.ac.uk::aaa4fbe9-f474-4140-b10b-5257398ac308" providerId="AD" clId="Web-{1A067025-CF67-2C5F-0129-54C8A5FB09F9}" dt="2024-05-14T06:44:51.036" v="24"/>
        <pc:sldMkLst>
          <pc:docMk/>
          <pc:sldMk cId="1094172554" sldId="302"/>
        </pc:sldMkLst>
      </pc:sldChg>
      <pc:sldChg chg="modNotes">
        <pc:chgData name="Ryan Daniels" userId="S::rkd43@cam.ac.uk::aaa4fbe9-f474-4140-b10b-5257398ac308" providerId="AD" clId="Web-{1A067025-CF67-2C5F-0129-54C8A5FB09F9}" dt="2024-05-14T08:14:53.325" v="145"/>
        <pc:sldMkLst>
          <pc:docMk/>
          <pc:sldMk cId="3064950270" sldId="314"/>
        </pc:sldMkLst>
      </pc:sldChg>
    </pc:docChg>
  </pc:docChgLst>
  <pc:docChgLst>
    <pc:chgData name="Ryan Daniels" userId="S::rkd43@cam.ac.uk::aaa4fbe9-f474-4140-b10b-5257398ac308" providerId="AD" clId="Web-{9DB5475E-0EE9-3412-F070-8E8C64B70F99}"/>
    <pc:docChg chg="modSld">
      <pc:chgData name="Ryan Daniels" userId="S::rkd43@cam.ac.uk::aaa4fbe9-f474-4140-b10b-5257398ac308" providerId="AD" clId="Web-{9DB5475E-0EE9-3412-F070-8E8C64B70F99}" dt="2024-05-13T12:57:51.754" v="36" actId="1076"/>
      <pc:docMkLst>
        <pc:docMk/>
      </pc:docMkLst>
      <pc:sldChg chg="addSp delSp modSp">
        <pc:chgData name="Ryan Daniels" userId="S::rkd43@cam.ac.uk::aaa4fbe9-f474-4140-b10b-5257398ac308" providerId="AD" clId="Web-{9DB5475E-0EE9-3412-F070-8E8C64B70F99}" dt="2024-05-13T12:57:51.754" v="36" actId="1076"/>
        <pc:sldMkLst>
          <pc:docMk/>
          <pc:sldMk cId="685245523" sldId="313"/>
        </pc:sldMkLst>
        <pc:spChg chg="del">
          <ac:chgData name="Ryan Daniels" userId="S::rkd43@cam.ac.uk::aaa4fbe9-f474-4140-b10b-5257398ac308" providerId="AD" clId="Web-{9DB5475E-0EE9-3412-F070-8E8C64B70F99}" dt="2024-05-13T12:45:09.448" v="0"/>
          <ac:spMkLst>
            <pc:docMk/>
            <pc:sldMk cId="685245523" sldId="313"/>
            <ac:spMk id="3" creationId="{00000000-0000-0000-0000-000000000000}"/>
          </ac:spMkLst>
        </pc:spChg>
        <pc:spChg chg="del mod">
          <ac:chgData name="Ryan Daniels" userId="S::rkd43@cam.ac.uk::aaa4fbe9-f474-4140-b10b-5257398ac308" providerId="AD" clId="Web-{9DB5475E-0EE9-3412-F070-8E8C64B70F99}" dt="2024-05-13T12:45:17.901" v="3"/>
          <ac:spMkLst>
            <pc:docMk/>
            <pc:sldMk cId="685245523" sldId="313"/>
            <ac:spMk id="6" creationId="{6D39A8EA-841B-8076-6A5E-1377FD65F0EF}"/>
          </ac:spMkLst>
        </pc:spChg>
        <pc:picChg chg="add mod">
          <ac:chgData name="Ryan Daniels" userId="S::rkd43@cam.ac.uk::aaa4fbe9-f474-4140-b10b-5257398ac308" providerId="AD" clId="Web-{9DB5475E-0EE9-3412-F070-8E8C64B70F99}" dt="2024-05-13T12:47:08.592" v="9" actId="1076"/>
          <ac:picMkLst>
            <pc:docMk/>
            <pc:sldMk cId="685245523" sldId="313"/>
            <ac:picMk id="4" creationId="{CF3B4F9A-45F1-11F4-1B2B-8CB7E6CE0B10}"/>
          </ac:picMkLst>
        </pc:picChg>
        <pc:picChg chg="add mod">
          <ac:chgData name="Ryan Daniels" userId="S::rkd43@cam.ac.uk::aaa4fbe9-f474-4140-b10b-5257398ac308" providerId="AD" clId="Web-{9DB5475E-0EE9-3412-F070-8E8C64B70F99}" dt="2024-05-13T12:47:48.922" v="13" actId="14100"/>
          <ac:picMkLst>
            <pc:docMk/>
            <pc:sldMk cId="685245523" sldId="313"/>
            <ac:picMk id="5" creationId="{7EBC51DD-0A54-2155-86B0-EB5E8042D854}"/>
          </ac:picMkLst>
        </pc:picChg>
        <pc:picChg chg="add mod">
          <ac:chgData name="Ryan Daniels" userId="S::rkd43@cam.ac.uk::aaa4fbe9-f474-4140-b10b-5257398ac308" providerId="AD" clId="Web-{9DB5475E-0EE9-3412-F070-8E8C64B70F99}" dt="2024-05-13T12:48:13.313" v="17" actId="14100"/>
          <ac:picMkLst>
            <pc:docMk/>
            <pc:sldMk cId="685245523" sldId="313"/>
            <ac:picMk id="7" creationId="{69975FEA-C34D-9945-A366-0D8C24B59BC1}"/>
          </ac:picMkLst>
        </pc:picChg>
        <pc:picChg chg="add mod">
          <ac:chgData name="Ryan Daniels" userId="S::rkd43@cam.ac.uk::aaa4fbe9-f474-4140-b10b-5257398ac308" providerId="AD" clId="Web-{9DB5475E-0EE9-3412-F070-8E8C64B70F99}" dt="2024-05-13T12:49:25.441" v="21" actId="14100"/>
          <ac:picMkLst>
            <pc:docMk/>
            <pc:sldMk cId="685245523" sldId="313"/>
            <ac:picMk id="8" creationId="{FAB634C9-BBB1-52B4-537A-F9A27305B726}"/>
          </ac:picMkLst>
        </pc:picChg>
        <pc:picChg chg="add mod">
          <ac:chgData name="Ryan Daniels" userId="S::rkd43@cam.ac.uk::aaa4fbe9-f474-4140-b10b-5257398ac308" providerId="AD" clId="Web-{9DB5475E-0EE9-3412-F070-8E8C64B70F99}" dt="2024-05-13T12:51:49.289" v="29" actId="14100"/>
          <ac:picMkLst>
            <pc:docMk/>
            <pc:sldMk cId="685245523" sldId="313"/>
            <ac:picMk id="9" creationId="{73EE3816-3D4E-0CB0-BF5F-B770B29648F2}"/>
          </ac:picMkLst>
        </pc:picChg>
        <pc:picChg chg="add mod">
          <ac:chgData name="Ryan Daniels" userId="S::rkd43@cam.ac.uk::aaa4fbe9-f474-4140-b10b-5257398ac308" providerId="AD" clId="Web-{9DB5475E-0EE9-3412-F070-8E8C64B70F99}" dt="2024-05-13T12:52:31.712" v="33" actId="14100"/>
          <ac:picMkLst>
            <pc:docMk/>
            <pc:sldMk cId="685245523" sldId="313"/>
            <ac:picMk id="10" creationId="{560AE861-51F1-8534-CEED-88BE4FFFAF29}"/>
          </ac:picMkLst>
        </pc:picChg>
        <pc:picChg chg="add mod">
          <ac:chgData name="Ryan Daniels" userId="S::rkd43@cam.ac.uk::aaa4fbe9-f474-4140-b10b-5257398ac308" providerId="AD" clId="Web-{9DB5475E-0EE9-3412-F070-8E8C64B70F99}" dt="2024-05-13T12:57:51.754" v="36" actId="1076"/>
          <ac:picMkLst>
            <pc:docMk/>
            <pc:sldMk cId="685245523" sldId="313"/>
            <ac:picMk id="11" creationId="{3DA935ED-50B8-F55B-9A8F-C33925C21541}"/>
          </ac:picMkLst>
        </pc:picChg>
      </pc:sldChg>
    </pc:docChg>
  </pc:docChgLst>
  <pc:docChgLst>
    <pc:chgData name="Ryan Daniels" userId="S::rkd43@cam.ac.uk::aaa4fbe9-f474-4140-b10b-5257398ac308" providerId="AD" clId="Web-{EACFB940-4FFA-1501-DE49-47A44364621B}"/>
    <pc:docChg chg="modSld sldOrd">
      <pc:chgData name="Ryan Daniels" userId="S::rkd43@cam.ac.uk::aaa4fbe9-f474-4140-b10b-5257398ac308" providerId="AD" clId="Web-{EACFB940-4FFA-1501-DE49-47A44364621B}" dt="2024-05-13T16:01:53.863" v="472"/>
      <pc:docMkLst>
        <pc:docMk/>
      </pc:docMkLst>
      <pc:sldChg chg="modNotes">
        <pc:chgData name="Ryan Daniels" userId="S::rkd43@cam.ac.uk::aaa4fbe9-f474-4140-b10b-5257398ac308" providerId="AD" clId="Web-{EACFB940-4FFA-1501-DE49-47A44364621B}" dt="2024-05-13T15:33:58.872" v="305"/>
        <pc:sldMkLst>
          <pc:docMk/>
          <pc:sldMk cId="1582315303" sldId="278"/>
        </pc:sldMkLst>
      </pc:sldChg>
      <pc:sldChg chg="ord">
        <pc:chgData name="Ryan Daniels" userId="S::rkd43@cam.ac.uk::aaa4fbe9-f474-4140-b10b-5257398ac308" providerId="AD" clId="Web-{EACFB940-4FFA-1501-DE49-47A44364621B}" dt="2024-05-13T15:30:53.959" v="246"/>
        <pc:sldMkLst>
          <pc:docMk/>
          <pc:sldMk cId="816414837" sldId="285"/>
        </pc:sldMkLst>
      </pc:sldChg>
      <pc:sldChg chg="addSp delSp modSp modNotes">
        <pc:chgData name="Ryan Daniels" userId="S::rkd43@cam.ac.uk::aaa4fbe9-f474-4140-b10b-5257398ac308" providerId="AD" clId="Web-{EACFB940-4FFA-1501-DE49-47A44364621B}" dt="2024-05-13T16:01:53.863" v="472"/>
        <pc:sldMkLst>
          <pc:docMk/>
          <pc:sldMk cId="2632968660" sldId="288"/>
        </pc:sldMkLst>
        <pc:spChg chg="add del mod">
          <ac:chgData name="Ryan Daniels" userId="S::rkd43@cam.ac.uk::aaa4fbe9-f474-4140-b10b-5257398ac308" providerId="AD" clId="Web-{EACFB940-4FFA-1501-DE49-47A44364621B}" dt="2024-05-13T15:55:03.180" v="316"/>
          <ac:spMkLst>
            <pc:docMk/>
            <pc:sldMk cId="2632968660" sldId="288"/>
            <ac:spMk id="4" creationId="{157D4630-B306-716A-8593-4593E26C42DF}"/>
          </ac:spMkLst>
        </pc:spChg>
        <pc:spChg chg="add del mod">
          <ac:chgData name="Ryan Daniels" userId="S::rkd43@cam.ac.uk::aaa4fbe9-f474-4140-b10b-5257398ac308" providerId="AD" clId="Web-{EACFB940-4FFA-1501-DE49-47A44364621B}" dt="2024-05-13T15:56:53.261" v="337"/>
          <ac:spMkLst>
            <pc:docMk/>
            <pc:sldMk cId="2632968660" sldId="288"/>
            <ac:spMk id="5" creationId="{AFE08B70-3759-4DF2-70FC-95097907D939}"/>
          </ac:spMkLst>
        </pc:spChg>
        <pc:spChg chg="add del mod">
          <ac:chgData name="Ryan Daniels" userId="S::rkd43@cam.ac.uk::aaa4fbe9-f474-4140-b10b-5257398ac308" providerId="AD" clId="Web-{EACFB940-4FFA-1501-DE49-47A44364621B}" dt="2024-05-13T15:57:12.590" v="350"/>
          <ac:spMkLst>
            <pc:docMk/>
            <pc:sldMk cId="2632968660" sldId="288"/>
            <ac:spMk id="6" creationId="{9BB183A5-0F5F-3C95-8650-33D2215DD64F}"/>
          </ac:spMkLst>
        </pc:spChg>
        <pc:spChg chg="add mod">
          <ac:chgData name="Ryan Daniels" userId="S::rkd43@cam.ac.uk::aaa4fbe9-f474-4140-b10b-5257398ac308" providerId="AD" clId="Web-{EACFB940-4FFA-1501-DE49-47A44364621B}" dt="2024-05-13T16:00:14.469" v="383" actId="1076"/>
          <ac:spMkLst>
            <pc:docMk/>
            <pc:sldMk cId="2632968660" sldId="288"/>
            <ac:spMk id="9" creationId="{13A4DAD4-EDD4-937A-1C64-FCA360F3DD5B}"/>
          </ac:spMkLst>
        </pc:spChg>
        <pc:picChg chg="add mod">
          <ac:chgData name="Ryan Daniels" userId="S::rkd43@cam.ac.uk::aaa4fbe9-f474-4140-b10b-5257398ac308" providerId="AD" clId="Web-{EACFB940-4FFA-1501-DE49-47A44364621B}" dt="2024-05-13T15:57:48.778" v="353" actId="1076"/>
          <ac:picMkLst>
            <pc:docMk/>
            <pc:sldMk cId="2632968660" sldId="288"/>
            <ac:picMk id="7" creationId="{6FE77E6C-0CEC-D90D-1402-00430CADD56E}"/>
          </ac:picMkLst>
        </pc:picChg>
        <pc:picChg chg="add del mod">
          <ac:chgData name="Ryan Daniels" userId="S::rkd43@cam.ac.uk::aaa4fbe9-f474-4140-b10b-5257398ac308" providerId="AD" clId="Web-{EACFB940-4FFA-1501-DE49-47A44364621B}" dt="2024-05-13T15:58:28.842" v="361"/>
          <ac:picMkLst>
            <pc:docMk/>
            <pc:sldMk cId="2632968660" sldId="288"/>
            <ac:picMk id="8" creationId="{ACBF336D-17FD-86BA-F4B9-44A641054195}"/>
          </ac:picMkLst>
        </pc:picChg>
        <pc:picChg chg="mod">
          <ac:chgData name="Ryan Daniels" userId="S::rkd43@cam.ac.uk::aaa4fbe9-f474-4140-b10b-5257398ac308" providerId="AD" clId="Web-{EACFB940-4FFA-1501-DE49-47A44364621B}" dt="2024-05-13T15:54:22.757" v="311" actId="1076"/>
          <ac:picMkLst>
            <pc:docMk/>
            <pc:sldMk cId="2632968660" sldId="288"/>
            <ac:picMk id="12" creationId="{5590CD0E-FEEE-8860-EEA0-E9271FF60E7A}"/>
          </ac:picMkLst>
        </pc:picChg>
      </pc:sldChg>
      <pc:sldChg chg="modNotes">
        <pc:chgData name="Ryan Daniels" userId="S::rkd43@cam.ac.uk::aaa4fbe9-f474-4140-b10b-5257398ac308" providerId="AD" clId="Web-{EACFB940-4FFA-1501-DE49-47A44364621B}" dt="2024-05-13T15:53:55.741" v="306"/>
        <pc:sldMkLst>
          <pc:docMk/>
          <pc:sldMk cId="1363420478" sldId="309"/>
        </pc:sldMkLst>
      </pc:sldChg>
      <pc:sldChg chg="addSp delSp modSp modNotes">
        <pc:chgData name="Ryan Daniels" userId="S::rkd43@cam.ac.uk::aaa4fbe9-f474-4140-b10b-5257398ac308" providerId="AD" clId="Web-{EACFB940-4FFA-1501-DE49-47A44364621B}" dt="2024-05-13T15:30:38.130" v="245"/>
        <pc:sldMkLst>
          <pc:docMk/>
          <pc:sldMk cId="685245523" sldId="313"/>
        </pc:sldMkLst>
        <pc:spChg chg="add mod">
          <ac:chgData name="Ryan Daniels" userId="S::rkd43@cam.ac.uk::aaa4fbe9-f474-4140-b10b-5257398ac308" providerId="AD" clId="Web-{EACFB940-4FFA-1501-DE49-47A44364621B}" dt="2024-05-13T15:24:22.101" v="115" actId="20577"/>
          <ac:spMkLst>
            <pc:docMk/>
            <pc:sldMk cId="685245523" sldId="313"/>
            <ac:spMk id="5" creationId="{2D217298-C9B3-A170-B77A-1986D4FE6E7C}"/>
          </ac:spMkLst>
        </pc:spChg>
        <pc:spChg chg="add mod">
          <ac:chgData name="Ryan Daniels" userId="S::rkd43@cam.ac.uk::aaa4fbe9-f474-4140-b10b-5257398ac308" providerId="AD" clId="Web-{EACFB940-4FFA-1501-DE49-47A44364621B}" dt="2024-05-13T15:24:22.116" v="116" actId="20577"/>
          <ac:spMkLst>
            <pc:docMk/>
            <pc:sldMk cId="685245523" sldId="313"/>
            <ac:spMk id="7" creationId="{537BA784-7AF0-6144-FE04-7DE30EE62DB3}"/>
          </ac:spMkLst>
        </pc:spChg>
        <pc:spChg chg="add mod">
          <ac:chgData name="Ryan Daniels" userId="S::rkd43@cam.ac.uk::aaa4fbe9-f474-4140-b10b-5257398ac308" providerId="AD" clId="Web-{EACFB940-4FFA-1501-DE49-47A44364621B}" dt="2024-05-13T15:24:22.116" v="117" actId="20577"/>
          <ac:spMkLst>
            <pc:docMk/>
            <pc:sldMk cId="685245523" sldId="313"/>
            <ac:spMk id="8" creationId="{7403364B-298B-8C44-7C64-BD6FE2F6A51D}"/>
          </ac:spMkLst>
        </pc:spChg>
        <pc:spChg chg="add mod">
          <ac:chgData name="Ryan Daniels" userId="S::rkd43@cam.ac.uk::aaa4fbe9-f474-4140-b10b-5257398ac308" providerId="AD" clId="Web-{EACFB940-4FFA-1501-DE49-47A44364621B}" dt="2024-05-13T15:24:22.132" v="118" actId="20577"/>
          <ac:spMkLst>
            <pc:docMk/>
            <pc:sldMk cId="685245523" sldId="313"/>
            <ac:spMk id="9" creationId="{00AD3A72-36D8-C0D1-2189-B08ADBEF19BC}"/>
          </ac:spMkLst>
        </pc:spChg>
        <pc:spChg chg="add mod">
          <ac:chgData name="Ryan Daniels" userId="S::rkd43@cam.ac.uk::aaa4fbe9-f474-4140-b10b-5257398ac308" providerId="AD" clId="Web-{EACFB940-4FFA-1501-DE49-47A44364621B}" dt="2024-05-13T15:24:22.132" v="119" actId="20577"/>
          <ac:spMkLst>
            <pc:docMk/>
            <pc:sldMk cId="685245523" sldId="313"/>
            <ac:spMk id="10" creationId="{B237BE83-FD48-7A16-8AD7-A29BAC4EF136}"/>
          </ac:spMkLst>
        </pc:spChg>
        <pc:spChg chg="add mod">
          <ac:chgData name="Ryan Daniels" userId="S::rkd43@cam.ac.uk::aaa4fbe9-f474-4140-b10b-5257398ac308" providerId="AD" clId="Web-{EACFB940-4FFA-1501-DE49-47A44364621B}" dt="2024-05-13T15:24:22.148" v="120" actId="20577"/>
          <ac:spMkLst>
            <pc:docMk/>
            <pc:sldMk cId="685245523" sldId="313"/>
            <ac:spMk id="11" creationId="{810DE5CE-08B7-3CF6-0E77-737F0471B0B9}"/>
          </ac:spMkLst>
        </pc:spChg>
        <pc:spChg chg="add mod">
          <ac:chgData name="Ryan Daniels" userId="S::rkd43@cam.ac.uk::aaa4fbe9-f474-4140-b10b-5257398ac308" providerId="AD" clId="Web-{EACFB940-4FFA-1501-DE49-47A44364621B}" dt="2024-05-13T15:26:51.122" v="139" actId="14100"/>
          <ac:spMkLst>
            <pc:docMk/>
            <pc:sldMk cId="685245523" sldId="313"/>
            <ac:spMk id="16" creationId="{B29CC295-9AD8-CC73-4620-64DAD5169EA0}"/>
          </ac:spMkLst>
        </pc:spChg>
        <pc:picChg chg="add mod">
          <ac:chgData name="Ryan Daniels" userId="S::rkd43@cam.ac.uk::aaa4fbe9-f474-4140-b10b-5257398ac308" providerId="AD" clId="Web-{EACFB940-4FFA-1501-DE49-47A44364621B}" dt="2024-05-13T14:23:19.639" v="11" actId="1076"/>
          <ac:picMkLst>
            <pc:docMk/>
            <pc:sldMk cId="685245523" sldId="313"/>
            <ac:picMk id="3" creationId="{AEA030B5-C2A6-4B62-2463-C74DD029EE23}"/>
          </ac:picMkLst>
        </pc:picChg>
        <pc:picChg chg="add mod">
          <ac:chgData name="Ryan Daniels" userId="S::rkd43@cam.ac.uk::aaa4fbe9-f474-4140-b10b-5257398ac308" providerId="AD" clId="Web-{EACFB940-4FFA-1501-DE49-47A44364621B}" dt="2024-05-13T15:19:52.997" v="47" actId="1076"/>
          <ac:picMkLst>
            <pc:docMk/>
            <pc:sldMk cId="685245523" sldId="313"/>
            <ac:picMk id="4" creationId="{385C4A8F-6092-1FD5-57CD-8760EC9299E5}"/>
          </ac:picMkLst>
        </pc:picChg>
        <pc:picChg chg="del">
          <ac:chgData name="Ryan Daniels" userId="S::rkd43@cam.ac.uk::aaa4fbe9-f474-4140-b10b-5257398ac308" providerId="AD" clId="Web-{EACFB940-4FFA-1501-DE49-47A44364621B}" dt="2024-05-13T14:22:22.325" v="0"/>
          <ac:picMkLst>
            <pc:docMk/>
            <pc:sldMk cId="685245523" sldId="313"/>
            <ac:picMk id="4" creationId="{CF3B4F9A-45F1-11F4-1B2B-8CB7E6CE0B10}"/>
          </ac:picMkLst>
        </pc:picChg>
        <pc:picChg chg="del">
          <ac:chgData name="Ryan Daniels" userId="S::rkd43@cam.ac.uk::aaa4fbe9-f474-4140-b10b-5257398ac308" providerId="AD" clId="Web-{EACFB940-4FFA-1501-DE49-47A44364621B}" dt="2024-05-13T14:22:24.607" v="3"/>
          <ac:picMkLst>
            <pc:docMk/>
            <pc:sldMk cId="685245523" sldId="313"/>
            <ac:picMk id="5" creationId="{7EBC51DD-0A54-2155-86B0-EB5E8042D854}"/>
          </ac:picMkLst>
        </pc:picChg>
        <pc:picChg chg="add mod">
          <ac:chgData name="Ryan Daniels" userId="S::rkd43@cam.ac.uk::aaa4fbe9-f474-4140-b10b-5257398ac308" providerId="AD" clId="Web-{EACFB940-4FFA-1501-DE49-47A44364621B}" dt="2024-05-13T15:19:47.231" v="45" actId="1076"/>
          <ac:picMkLst>
            <pc:docMk/>
            <pc:sldMk cId="685245523" sldId="313"/>
            <ac:picMk id="6" creationId="{F3EC8FF5-4972-29A8-6400-C7D571FEE4E0}"/>
          </ac:picMkLst>
        </pc:picChg>
        <pc:picChg chg="del">
          <ac:chgData name="Ryan Daniels" userId="S::rkd43@cam.ac.uk::aaa4fbe9-f474-4140-b10b-5257398ac308" providerId="AD" clId="Web-{EACFB940-4FFA-1501-DE49-47A44364621B}" dt="2024-05-13T14:22:23.122" v="1"/>
          <ac:picMkLst>
            <pc:docMk/>
            <pc:sldMk cId="685245523" sldId="313"/>
            <ac:picMk id="7" creationId="{69975FEA-C34D-9945-A366-0D8C24B59BC1}"/>
          </ac:picMkLst>
        </pc:picChg>
        <pc:picChg chg="del">
          <ac:chgData name="Ryan Daniels" userId="S::rkd43@cam.ac.uk::aaa4fbe9-f474-4140-b10b-5257398ac308" providerId="AD" clId="Web-{EACFB940-4FFA-1501-DE49-47A44364621B}" dt="2024-05-13T14:22:24.669" v="4"/>
          <ac:picMkLst>
            <pc:docMk/>
            <pc:sldMk cId="685245523" sldId="313"/>
            <ac:picMk id="8" creationId="{FAB634C9-BBB1-52B4-537A-F9A27305B726}"/>
          </ac:picMkLst>
        </pc:picChg>
        <pc:picChg chg="del">
          <ac:chgData name="Ryan Daniels" userId="S::rkd43@cam.ac.uk::aaa4fbe9-f474-4140-b10b-5257398ac308" providerId="AD" clId="Web-{EACFB940-4FFA-1501-DE49-47A44364621B}" dt="2024-05-13T14:22:24.747" v="5"/>
          <ac:picMkLst>
            <pc:docMk/>
            <pc:sldMk cId="685245523" sldId="313"/>
            <ac:picMk id="9" creationId="{73EE3816-3D4E-0CB0-BF5F-B770B29648F2}"/>
          </ac:picMkLst>
        </pc:picChg>
        <pc:picChg chg="del">
          <ac:chgData name="Ryan Daniels" userId="S::rkd43@cam.ac.uk::aaa4fbe9-f474-4140-b10b-5257398ac308" providerId="AD" clId="Web-{EACFB940-4FFA-1501-DE49-47A44364621B}" dt="2024-05-13T14:22:25.622" v="6"/>
          <ac:picMkLst>
            <pc:docMk/>
            <pc:sldMk cId="685245523" sldId="313"/>
            <ac:picMk id="10" creationId="{560AE861-51F1-8534-CEED-88BE4FFFAF29}"/>
          </ac:picMkLst>
        </pc:picChg>
        <pc:picChg chg="del">
          <ac:chgData name="Ryan Daniels" userId="S::rkd43@cam.ac.uk::aaa4fbe9-f474-4140-b10b-5257398ac308" providerId="AD" clId="Web-{EACFB940-4FFA-1501-DE49-47A44364621B}" dt="2024-05-13T14:22:23.185" v="2"/>
          <ac:picMkLst>
            <pc:docMk/>
            <pc:sldMk cId="685245523" sldId="313"/>
            <ac:picMk id="11" creationId="{3DA935ED-50B8-F55B-9A8F-C33925C21541}"/>
          </ac:picMkLst>
        </pc:picChg>
        <pc:picChg chg="add mod">
          <ac:chgData name="Ryan Daniels" userId="S::rkd43@cam.ac.uk::aaa4fbe9-f474-4140-b10b-5257398ac308" providerId="AD" clId="Web-{EACFB940-4FFA-1501-DE49-47A44364621B}" dt="2024-05-13T15:18:08.431" v="38" actId="1076"/>
          <ac:picMkLst>
            <pc:docMk/>
            <pc:sldMk cId="685245523" sldId="313"/>
            <ac:picMk id="12" creationId="{1A93C138-73E7-091B-8419-52F19A7B9BAE}"/>
          </ac:picMkLst>
        </pc:picChg>
        <pc:picChg chg="add mod">
          <ac:chgData name="Ryan Daniels" userId="S::rkd43@cam.ac.uk::aaa4fbe9-f474-4140-b10b-5257398ac308" providerId="AD" clId="Web-{EACFB940-4FFA-1501-DE49-47A44364621B}" dt="2024-05-13T15:19:59.357" v="48" actId="1076"/>
          <ac:picMkLst>
            <pc:docMk/>
            <pc:sldMk cId="685245523" sldId="313"/>
            <ac:picMk id="13" creationId="{3901EC32-1A57-D9A7-4DCF-7B643E9E4AA5}"/>
          </ac:picMkLst>
        </pc:picChg>
        <pc:picChg chg="add mod">
          <ac:chgData name="Ryan Daniels" userId="S::rkd43@cam.ac.uk::aaa4fbe9-f474-4140-b10b-5257398ac308" providerId="AD" clId="Web-{EACFB940-4FFA-1501-DE49-47A44364621B}" dt="2024-05-13T15:19:49.450" v="46" actId="1076"/>
          <ac:picMkLst>
            <pc:docMk/>
            <pc:sldMk cId="685245523" sldId="313"/>
            <ac:picMk id="14" creationId="{A156409A-6D8B-5AC2-D852-B4E2FD72F3DD}"/>
          </ac:picMkLst>
        </pc:picChg>
        <pc:picChg chg="add mod">
          <ac:chgData name="Ryan Daniels" userId="S::rkd43@cam.ac.uk::aaa4fbe9-f474-4140-b10b-5257398ac308" providerId="AD" clId="Web-{EACFB940-4FFA-1501-DE49-47A44364621B}" dt="2024-05-13T15:26:18.589" v="127" actId="1076"/>
          <ac:picMkLst>
            <pc:docMk/>
            <pc:sldMk cId="685245523" sldId="313"/>
            <ac:picMk id="15" creationId="{FC254E35-EC64-AAB2-81EB-F23B17D2F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an introduction to the Accelerate </a:t>
            </a:r>
            <a:r>
              <a:rPr lang="en-US" err="1"/>
              <a:t>programme</a:t>
            </a:r>
            <a:r>
              <a:rPr lang="en-US"/>
              <a:t>.</a:t>
            </a:r>
          </a:p>
          <a:p>
            <a:endParaRPr lang="en-US"/>
          </a:p>
          <a:p>
            <a:r>
              <a:rPr lang="en-US"/>
              <a:t>Introduction to LLMs – </a:t>
            </a:r>
          </a:p>
          <a:p>
            <a:r>
              <a:rPr lang="en-US"/>
              <a:t>- how do they work?</a:t>
            </a:r>
          </a:p>
          <a:p>
            <a:r>
              <a:rPr lang="en-US"/>
              <a:t>- how are they trained? Pretraining.</a:t>
            </a:r>
          </a:p>
          <a:p>
            <a:r>
              <a:rPr lang="en-US"/>
              <a:t>- what can we use them for.</a:t>
            </a:r>
          </a:p>
          <a:p>
            <a:r>
              <a:rPr lang="en-US"/>
              <a:t>- Caveats and popular opinion</a:t>
            </a:r>
          </a:p>
          <a:p>
            <a:endParaRPr lang="en-US"/>
          </a:p>
          <a:p>
            <a:r>
              <a:rPr lang="en-US"/>
              <a:t>What’s out there:</a:t>
            </a:r>
          </a:p>
          <a:p>
            <a:r>
              <a:rPr lang="en-US"/>
              <a:t>- Where can you get models from?</a:t>
            </a:r>
          </a:p>
          <a:p>
            <a:r>
              <a:rPr lang="en-US"/>
              <a:t>- What does </a:t>
            </a:r>
            <a:r>
              <a:rPr lang="en-US" err="1"/>
              <a:t>OpenAI</a:t>
            </a:r>
            <a:r>
              <a:rPr lang="en-US"/>
              <a:t> have on offer?</a:t>
            </a:r>
          </a:p>
          <a:p>
            <a:r>
              <a:rPr lang="en-US"/>
              <a:t>- Open source vs closed source.</a:t>
            </a:r>
          </a:p>
          <a:p>
            <a:r>
              <a:rPr lang="en-US"/>
              <a:t>- No code solutions</a:t>
            </a:r>
          </a:p>
          <a:p>
            <a:endParaRPr lang="en-US"/>
          </a:p>
          <a:p>
            <a:r>
              <a:rPr lang="en-US"/>
              <a:t>Fine-tuning and quantization</a:t>
            </a:r>
          </a:p>
          <a:p>
            <a:r>
              <a:rPr lang="en-US"/>
              <a:t>- Methods of fine-tuning</a:t>
            </a:r>
          </a:p>
          <a:p>
            <a:r>
              <a:rPr lang="en-US"/>
              <a:t>    - RAG</a:t>
            </a:r>
          </a:p>
          <a:p>
            <a:r>
              <a:rPr lang="en-US"/>
              <a:t>    - Instruction tuning</a:t>
            </a:r>
          </a:p>
          <a:p>
            <a:r>
              <a:rPr lang="en-US"/>
              <a:t>    - Other tasks</a:t>
            </a:r>
          </a:p>
          <a:p>
            <a:endParaRPr lang="en-US"/>
          </a:p>
          <a:p>
            <a:r>
              <a:rPr lang="en-US"/>
              <a:t>APIs</a:t>
            </a:r>
          </a:p>
          <a:p>
            <a:r>
              <a:rPr lang="en-US"/>
              <a:t>– How to use the </a:t>
            </a:r>
            <a:r>
              <a:rPr lang="en-US" err="1"/>
              <a:t>HuggingFace</a:t>
            </a:r>
            <a:r>
              <a:rPr lang="en-US"/>
              <a:t> API.</a:t>
            </a:r>
          </a:p>
          <a:p>
            <a:r>
              <a:rPr lang="en-US"/>
              <a:t>- How to use the </a:t>
            </a:r>
            <a:r>
              <a:rPr lang="en-US" err="1"/>
              <a:t>OpenAI</a:t>
            </a:r>
            <a:r>
              <a:rPr lang="en-US"/>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easiest definition of an LLM is simply a high parameter model typically greater than hundreds of millions, trained on massive amounts of text to do some kind of text generation. Notice that I’ve said ”some kind of text generation” because not all language models are built to do the same task. For example, GPT models are next token predictors, but BERT is a masked-language model. These tasks are also linked to their architecture types - decoder only, encoder only, etc.</a:t>
            </a:r>
          </a:p>
          <a:p>
            <a:endParaRPr lang="en-US"/>
          </a:p>
          <a:p>
            <a:r>
              <a:rPr lang="en-US"/>
              <a:t>Not all language models are chatbots – </a:t>
            </a:r>
            <a:r>
              <a:rPr lang="en-US" err="1"/>
              <a:t>ChatGPT</a:t>
            </a:r>
            <a:r>
              <a:rPr lang="en-US"/>
              <a:t> was not initially optimized for chatting. For </a:t>
            </a:r>
            <a:r>
              <a:rPr lang="en-US" err="1"/>
              <a:t>ChatGPT</a:t>
            </a:r>
            <a:r>
              <a:rPr lang="en-US"/>
              <a: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core components to understanding LLMs is the idea of an embedding. This is the act of taking a vector, so an array of numbers and transforming it into another vector, but with a different number of dimensions.</a:t>
            </a:r>
          </a:p>
          <a:p>
            <a:endParaRPr lang="en-US" dirty="0">
              <a:ea typeface="Calibri"/>
              <a:cs typeface="Calibri"/>
            </a:endParaRPr>
          </a:p>
          <a:p>
            <a:r>
              <a:rPr lang="en-US" dirty="0">
                <a:ea typeface="Calibri"/>
                <a:cs typeface="Calibri"/>
              </a:rPr>
              <a:t>A simple example would be a positional embedding. So you might assign a number to each entry in the vector based on it's position in the array.</a:t>
            </a:r>
          </a:p>
        </p:txBody>
      </p:sp>
      <p:sp>
        <p:nvSpPr>
          <p:cNvPr id="4" name="Slide Number Placeholder 3"/>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97110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aren’t going to focus too much on this, but the core idea behind all of the models that you see and hear about today, is this – self attention.</a:t>
            </a:r>
          </a:p>
          <a:p>
            <a:endParaRPr lang="en-US"/>
          </a:p>
          <a:p>
            <a:r>
              <a:rPr lang="en-US"/>
              <a:t>The example sentence we use here is “see that girl run”, and we focus in particular on the word “that”, but in reality, this all happens simultaneously.</a:t>
            </a:r>
          </a:p>
          <a:p>
            <a:endParaRPr lang="en-US"/>
          </a:p>
          <a:p>
            <a:r>
              <a:rPr lang="en-US"/>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 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a:p>
          <a:p>
            <a:r>
              <a:rPr lang="en-US"/>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err="1"/>
              <a:t>softmax</a:t>
            </a:r>
            <a:r>
              <a:rPr lang="en-US"/>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a:p>
          <a:p>
            <a:r>
              <a:rPr lang="en-US"/>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15</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16</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are these models trained? 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So, the problem of next token prediction can be framed as ”Given the context, what is the most likely next token”.</a:t>
            </a:r>
          </a:p>
          <a:p>
            <a:endParaRPr lang="en-US"/>
          </a:p>
          <a:p>
            <a:r>
              <a:rPr lang="en-US"/>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a:t>
            </a:r>
          </a:p>
          <a:p>
            <a:endParaRPr lang="en-US"/>
          </a:p>
          <a:p>
            <a:r>
              <a:rPr lang="en-US"/>
              <a:t>We’ve looked in a little bit of detail at how they work, but essentially, LLMs are a series of matrix multiplications outputting a probability distribution, and the rest is just implementation details. That’s it. </a:t>
            </a:r>
          </a:p>
          <a:p>
            <a:endParaRPr lang="en-US"/>
          </a:p>
          <a:p>
            <a:r>
              <a:rPr lang="en-US"/>
              <a:t>The real issue is that you need </a:t>
            </a:r>
            <a:r>
              <a:rPr lang="en-US" b="1" i="1"/>
              <a:t>a lot </a:t>
            </a:r>
            <a:r>
              <a:rPr lang="en-US"/>
              <a:t>of text to do this well. Approximately 10TB worth of text to be precise.</a:t>
            </a:r>
          </a:p>
          <a:p>
            <a:endParaRPr lang="en-US"/>
          </a:p>
          <a:p>
            <a:r>
              <a:rPr lang="en-US"/>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17</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a:t>The Pile, a </a:t>
            </a:r>
            <a:r>
              <a:rPr lang="en-US" err="1"/>
              <a:t>nearlyt</a:t>
            </a:r>
            <a:r>
              <a:rPr lang="en-US"/>
              <a:t> 900GB text database.</a:t>
            </a:r>
          </a:p>
          <a:p>
            <a:r>
              <a:rPr lang="en-US"/>
              <a:t>- Common Crawl (46% is English, and every other language is below 6%). It includes </a:t>
            </a:r>
            <a:r>
              <a:rPr lang="en-US" err="1"/>
              <a:t>copywrited</a:t>
            </a:r>
            <a:r>
              <a:rPr lang="en-US"/>
              <a:t> materials</a:t>
            </a:r>
          </a:p>
          <a:p>
            <a:r>
              <a:rPr lang="en-US"/>
              <a:t>- Stack exchange,</a:t>
            </a:r>
          </a:p>
          <a:p>
            <a:r>
              <a:rPr lang="en-US"/>
              <a:t>- </a:t>
            </a:r>
            <a:r>
              <a:rPr lang="en-US" err="1"/>
              <a:t>ArXiv</a:t>
            </a:r>
            <a:endParaRPr lang="en-US"/>
          </a:p>
          <a:p>
            <a:r>
              <a:rPr lang="en-US"/>
              <a:t>- GitHub</a:t>
            </a:r>
          </a:p>
          <a:p>
            <a:r>
              <a:rPr lang="en-US"/>
              <a:t>- PubMed</a:t>
            </a:r>
          </a:p>
          <a:p>
            <a:r>
              <a:rPr lang="en-US"/>
              <a:t>- Wikipedia</a:t>
            </a:r>
          </a:p>
          <a:p>
            <a:r>
              <a:rPr lang="en-US"/>
              <a:t>- YouTube subtitles and comments</a:t>
            </a:r>
          </a:p>
          <a:p>
            <a:r>
              <a:rPr lang="en-US"/>
              <a:t>- Reddit</a:t>
            </a:r>
          </a:p>
          <a:p>
            <a:endParaRPr lang="en-US"/>
          </a:p>
          <a:p>
            <a:r>
              <a:rPr lang="en-US"/>
              <a:t>If anyone has frequented the YouTube comment section at any point or reddit in general, you can see how problematic this might be. If anyone interacted with the earlier versions of GPT-3, it was really quite unconstrained.</a:t>
            </a:r>
          </a:p>
          <a:p>
            <a:endParaRPr lang="en-US"/>
          </a:p>
          <a:p>
            <a:r>
              <a:rPr lang="en-US"/>
              <a:t>For Llama-2 this required 6,000 A100s for 12 days, which would have cost about $2M (not including the cost of the A100s, which are about 15-20k USD apiece…).</a:t>
            </a:r>
          </a:p>
          <a:p>
            <a:endParaRPr lang="en-US"/>
          </a:p>
          <a:p>
            <a:r>
              <a:rPr lang="en-US"/>
              <a:t>But now, let’s think about what we have: we’ve taken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18</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a:t>A good way to understand the scale of the training data is to consider the </a:t>
            </a:r>
            <a:r>
              <a:rPr lang="en-US" err="1"/>
              <a:t>Bibliotik</a:t>
            </a:r>
            <a:r>
              <a:rPr lang="en-US"/>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 So the difference between </a:t>
            </a:r>
          </a:p>
          <a:p>
            <a:endParaRPr lang="en-US"/>
          </a:p>
          <a:p>
            <a:r>
              <a:rPr lang="en-US"/>
              <a:t>This process is called pretraining.</a:t>
            </a:r>
          </a:p>
          <a:p>
            <a:endParaRPr lang="en-US"/>
          </a:p>
          <a:p>
            <a:r>
              <a:rPr lang="en-US"/>
              <a:t>But how do you get something like </a:t>
            </a:r>
            <a:r>
              <a:rPr lang="en-US" err="1"/>
              <a:t>ChatGPT</a:t>
            </a:r>
            <a:r>
              <a:rPr lang="en-US"/>
              <a:t>? By a process called fine-tuning…</a:t>
            </a:r>
          </a:p>
          <a:p>
            <a:endParaRPr lang="en-US"/>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19</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20</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4AF57-4BD4-7D48-A093-6530DDD8C062}" type="slidenum">
              <a:rPr lang="en-US" smtClean="0"/>
              <a:t>21</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a brief intro to the people from accelerate who are in some way involved in this course.</a:t>
            </a:r>
          </a:p>
          <a:p>
            <a:endParaRPr lang="en-US" dirty="0">
              <a:ea typeface="Calibri"/>
              <a:cs typeface="Calibri"/>
            </a:endParaRPr>
          </a:p>
          <a:p>
            <a:r>
              <a:rPr lang="en-US" dirty="0">
                <a:ea typeface="Calibri"/>
                <a:cs typeface="Calibri"/>
              </a:rPr>
              <a:t>Catherine and myself on the right. And Katie and Caroline who you would've met coming in, who put in an </a:t>
            </a:r>
            <a:r>
              <a:rPr lang="en-US" dirty="0" err="1">
                <a:ea typeface="Calibri"/>
                <a:cs typeface="Calibri"/>
              </a:rPr>
              <a:t>enourmous</a:t>
            </a:r>
            <a:r>
              <a:rPr lang="en-US" dirty="0">
                <a:ea typeface="Calibri"/>
                <a:cs typeface="Calibri"/>
              </a:rPr>
              <a:t> amount of effort organizing the course. And in addition we have a couple of researchers from Accelerate attending the course as well.</a:t>
            </a: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0225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brief overview of the Accelerate program.</a:t>
            </a:r>
          </a:p>
          <a:p>
            <a:r>
              <a:rPr lang="en-US"/>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a:p>
          <a:p>
            <a:r>
              <a:rPr lang="en-US"/>
              <a:t>We are ultimately here to facilitate this process of integrating AI into research.</a:t>
            </a:r>
          </a:p>
          <a:p>
            <a:endParaRPr lang="en-US"/>
          </a:p>
          <a:p>
            <a:r>
              <a:rPr lang="en-US"/>
              <a:t>Just a brief about us:</a:t>
            </a:r>
          </a:p>
          <a:p>
            <a:endParaRPr lang="en-US"/>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I worked for groups at the University of Canterbury and the University of Auckland implementing machine learning algorithms for their devices.</a:t>
            </a:r>
            <a:r>
              <a:rPr lang="en-US"/>
              <a:t> Over the last year, about 90% of my work has been large language model focused.</a:t>
            </a:r>
            <a:endParaRPr lang="en-US">
              <a:ea typeface="Calibri"/>
              <a:cs typeface="Calibri"/>
            </a:endParaRP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6</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8</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 I really love this image, because even though there is this giant hulking gorilla-like Llama in the background, you still get the impression that it's actually Bert that's in charge in this image.</a:t>
            </a:r>
          </a:p>
          <a:p>
            <a:endParaRPr lang="en-US"/>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endParaRPr lang="en-US" dirty="0">
              <a:solidFill>
                <a:srgbClr val="404040"/>
              </a:solidFill>
              <a:ea typeface="Calibri"/>
              <a:cs typeface="Calibri"/>
            </a:endParaRPr>
          </a:p>
          <a:p>
            <a:endParaRPr lang="en-US">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broken up components of a piece of text, leading to an encoding of that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endParaRPr lang="en-US" dirty="0">
              <a:solidFill>
                <a:srgbClr val="404040"/>
              </a:solidFill>
              <a:ea typeface="Calibri"/>
              <a:cs typeface="Calibri"/>
            </a:endParaRPr>
          </a:p>
          <a:p>
            <a:endParaRPr lang="en-US">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Finetuning</a:t>
            </a:r>
            <a:r>
              <a:rPr lang="en-US" dirty="0">
                <a:solidFill>
                  <a:srgbClr val="404040"/>
                </a:solidFill>
              </a:rPr>
              <a:t> Training the LLM to do a particular task.</a:t>
            </a:r>
            <a:endParaRPr lang="en-US" dirty="0">
              <a:solidFill>
                <a:srgbClr val="404040"/>
              </a:solidFill>
              <a:ea typeface="Calibri"/>
              <a:cs typeface="Calibri"/>
            </a:endParaRPr>
          </a:p>
          <a:p>
            <a:endParaRPr lang="en-US">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OpenAI, which train a model, and then host it on a server</a:t>
            </a:r>
            <a:endParaRPr lang="en-US" dirty="0">
              <a:solidFill>
                <a:srgbClr val="404040"/>
              </a:solidFill>
              <a:latin typeface="Helvetica"/>
              <a:cs typeface="Helvetica"/>
            </a:endParaRPr>
          </a:p>
          <a:p>
            <a:endParaRPr lang="en-US"/>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2657261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a:t>Summary.</a:t>
            </a:r>
          </a:p>
          <a:p>
            <a:endParaRPr lang="en-US"/>
          </a:p>
          <a:p>
            <a:r>
              <a:rPr lang="en-US"/>
              <a:t>Andrej </a:t>
            </a:r>
            <a:r>
              <a:rPr lang="en-US" err="1"/>
              <a:t>Karpathy</a:t>
            </a:r>
            <a:r>
              <a:rPr lang="en-US"/>
              <a:t> has an excellent analogy where you can think of LLMs as like that scene from Wallace and </a:t>
            </a:r>
            <a:r>
              <a:rPr lang="en-US" err="1"/>
              <a:t>gromit</a:t>
            </a:r>
            <a:r>
              <a:rPr lang="en-US"/>
              <a:t> where he’s just laying down tracks. He’s not looking into the future, he’s not thinking about what he’s doing, he’s just laying down tracks so as not to derail the train.</a:t>
            </a:r>
          </a:p>
          <a:p>
            <a:endParaRPr lang="en-US"/>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329406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6/22/24</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6/22/24</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ig.ft.com/generative-a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medium.com/@akash.kesrwani99/understanding-next-token-prediction-concept-to-code-1st-part-7054dabda34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arxiv.org/pdf/1706.03762.pdf" TargetMode="External"/><Relationship Id="rId3" Type="http://schemas.openxmlformats.org/officeDocument/2006/relationships/hyperlink" Target="https://arstechnica.com/science/2023/07/a-jargon-free-explanation-of-how-ai-large-language-models-work/" TargetMode="External"/><Relationship Id="rId7" Type="http://schemas.openxmlformats.org/officeDocument/2006/relationships/hyperlink" Target="https://arxiv.org/pdf/2402.06196.pdf"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arxiv.org/pdf/2101.00027.pdf" TargetMode="External"/><Relationship Id="rId5" Type="http://schemas.openxmlformats.org/officeDocument/2006/relationships/hyperlink" Target="https://dl.acm.org/doi/pdf/10.1145/3442188.3445922" TargetMode="External"/><Relationship Id="rId4" Type="http://schemas.openxmlformats.org/officeDocument/2006/relationships/hyperlink" Target="https://ig.ft.com/generative-ai/" TargetMode="External"/><Relationship Id="rId9" Type="http://schemas.openxmlformats.org/officeDocument/2006/relationships/hyperlink" Target="https://www.youtube.com/watch?v=zjkBMFhNj_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LLM Workshop</a:t>
            </a:r>
            <a:endParaRPr lang="en-US" b="0"/>
          </a:p>
          <a:p>
            <a:endParaRPr lang="en-US"/>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sz="2650"/>
              <a:t>May 2024</a:t>
            </a:r>
            <a:endParaRPr lang="en-US"/>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Accelerate </a:t>
            </a:r>
            <a:r>
              <a:rPr lang="en-US" err="1"/>
              <a:t>Programme</a:t>
            </a:r>
            <a:r>
              <a:rPr lang="en-US"/>
              <a:t> for Scientific Discovery</a:t>
            </a:r>
          </a:p>
          <a:p>
            <a:endParaRPr lang="en-US"/>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361" y="-64039"/>
            <a:ext cx="12195011" cy="6980637"/>
          </a:xfrm>
          <a:prstGeom prst="rect">
            <a:avLst/>
          </a:prstGeom>
        </p:spPr>
      </p:pic>
      <p:pic>
        <p:nvPicPr>
          <p:cNvPr id="7" name="Picture 6" descr="A blue rectangular object with black border&#10;&#10;Description automatically generated">
            <a:extLst>
              <a:ext uri="{FF2B5EF4-FFF2-40B4-BE49-F238E27FC236}">
                <a16:creationId xmlns:a16="http://schemas.microsoft.com/office/drawing/2014/main" id="{6FE77E6C-0CEC-D90D-1402-00430CADD56E}"/>
              </a:ext>
            </a:extLst>
          </p:cNvPr>
          <p:cNvPicPr>
            <a:picLocks noChangeAspect="1"/>
          </p:cNvPicPr>
          <p:nvPr/>
        </p:nvPicPr>
        <p:blipFill>
          <a:blip r:embed="rId4"/>
          <a:stretch>
            <a:fillRect/>
          </a:stretch>
        </p:blipFill>
        <p:spPr>
          <a:xfrm>
            <a:off x="51288" y="1388"/>
            <a:ext cx="6242539" cy="1206166"/>
          </a:xfrm>
          <a:prstGeom prst="rect">
            <a:avLst/>
          </a:prstGeom>
        </p:spPr>
      </p:pic>
      <p:sp>
        <p:nvSpPr>
          <p:cNvPr id="9" name="TextBox 8">
            <a:extLst>
              <a:ext uri="{FF2B5EF4-FFF2-40B4-BE49-F238E27FC236}">
                <a16:creationId xmlns:a16="http://schemas.microsoft.com/office/drawing/2014/main" id="{13A4DAD4-EDD4-937A-1C64-FCA360F3DD5B}"/>
              </a:ext>
            </a:extLst>
          </p:cNvPr>
          <p:cNvSpPr txBox="1"/>
          <p:nvPr/>
        </p:nvSpPr>
        <p:spPr>
          <a:xfrm>
            <a:off x="405180" y="273293"/>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What is a Large Language Model?</a:t>
            </a:r>
          </a:p>
        </p:txBody>
      </p:sp>
    </p:spTree>
    <p:extLst>
      <p:ext uri="{BB962C8B-B14F-4D97-AF65-F5344CB8AC3E}">
        <p14:creationId xmlns:p14="http://schemas.microsoft.com/office/powerpoint/2010/main" val="2632968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a:solidFill>
                  <a:srgbClr val="235EE2"/>
                </a:solidFill>
                <a:latin typeface="Helvetica"/>
                <a:cs typeface="Helvetica"/>
              </a:rPr>
              <a:t>Model</a:t>
            </a:r>
            <a:r>
              <a:rPr lang="en-US">
                <a:solidFill>
                  <a:srgbClr val="404040"/>
                </a:solidFill>
                <a:latin typeface="Helvetica"/>
                <a:cs typeface="Helvetica"/>
              </a:rPr>
              <a:t> The thing you train and use to generate text.</a:t>
            </a:r>
          </a:p>
          <a:p>
            <a:r>
              <a:rPr lang="en-US" b="1" i="1">
                <a:solidFill>
                  <a:srgbClr val="235EE2"/>
                </a:solidFill>
              </a:rPr>
              <a:t>Architecture</a:t>
            </a:r>
            <a:r>
              <a:rPr lang="en-US">
                <a:solidFill>
                  <a:srgbClr val="404040"/>
                </a:solidFill>
              </a:rPr>
              <a:t> The high-level structure of the model.</a:t>
            </a:r>
          </a:p>
          <a:p>
            <a:r>
              <a:rPr lang="en-US" b="1" i="1">
                <a:solidFill>
                  <a:srgbClr val="235EE2"/>
                </a:solidFill>
                <a:latin typeface="Helvetica"/>
                <a:cs typeface="Helvetica"/>
              </a:rPr>
              <a:t>Parameters</a:t>
            </a:r>
            <a:r>
              <a:rPr lang="en-US">
                <a:solidFill>
                  <a:srgbClr val="404040"/>
                </a:solidFill>
                <a:latin typeface="Helvetica"/>
                <a:cs typeface="Helvetica"/>
              </a:rPr>
              <a:t> (or weights) The internal knobs and dials that get altered during the course of training.</a:t>
            </a:r>
          </a:p>
          <a:p>
            <a:r>
              <a:rPr lang="en-US" b="1" i="1">
                <a:solidFill>
                  <a:srgbClr val="235EE2"/>
                </a:solidFill>
                <a:latin typeface="Helvetica"/>
                <a:cs typeface="Helvetica"/>
              </a:rPr>
              <a:t>Context</a:t>
            </a:r>
            <a:r>
              <a:rPr lang="en-US">
                <a:solidFill>
                  <a:srgbClr val="404040"/>
                </a:solidFill>
                <a:latin typeface="Helvetica"/>
                <a:cs typeface="Helvetica"/>
              </a:rPr>
              <a:t> The input to the LLM.</a:t>
            </a:r>
          </a:p>
          <a:p>
            <a:r>
              <a:rPr lang="en-US" b="1" i="1">
                <a:solidFill>
                  <a:srgbClr val="235EE2"/>
                </a:solidFill>
                <a:latin typeface="Helvetica"/>
                <a:cs typeface="Helvetica"/>
              </a:rPr>
              <a:t>Embedding</a:t>
            </a:r>
            <a:r>
              <a:rPr lang="en-US">
                <a:solidFill>
                  <a:srgbClr val="404040"/>
                </a:solidFill>
                <a:latin typeface="Helvetica"/>
                <a:cs typeface="Helvetica"/>
              </a:rPr>
              <a:t> A high-dimensional representation of text.</a:t>
            </a:r>
          </a:p>
          <a:p>
            <a:r>
              <a:rPr lang="en-US" b="1" i="1">
                <a:solidFill>
                  <a:srgbClr val="235EE2"/>
                </a:solidFill>
                <a:latin typeface="Helvetica"/>
                <a:cs typeface="Helvetica"/>
              </a:rPr>
              <a:t>Token</a:t>
            </a:r>
            <a:r>
              <a:rPr lang="en-US">
                <a:solidFill>
                  <a:srgbClr val="404040"/>
                </a:solidFill>
                <a:latin typeface="Helvetica"/>
                <a:cs typeface="Helvetica"/>
              </a:rPr>
              <a:t> </a:t>
            </a:r>
            <a:r>
              <a:rPr lang="en-US">
                <a:solidFill>
                  <a:srgbClr val="404040"/>
                </a:solidFill>
              </a:rPr>
              <a:t>The numerical representation of a piece of text.</a:t>
            </a:r>
          </a:p>
          <a:p>
            <a:r>
              <a:rPr lang="en-US" b="1" i="1">
                <a:solidFill>
                  <a:srgbClr val="235EE2"/>
                </a:solidFill>
              </a:rPr>
              <a:t>Pretraining</a:t>
            </a:r>
            <a:r>
              <a:rPr lang="en-US">
                <a:solidFill>
                  <a:srgbClr val="404040"/>
                </a:solidFill>
              </a:rPr>
              <a:t> The first stage of training the LLM, and usually the most expensive.</a:t>
            </a:r>
          </a:p>
          <a:p>
            <a:r>
              <a:rPr lang="en-US" b="1" i="1">
                <a:solidFill>
                  <a:srgbClr val="235EE2"/>
                </a:solidFill>
              </a:rPr>
              <a:t>Finetuning</a:t>
            </a:r>
            <a:r>
              <a:rPr lang="en-US">
                <a:solidFill>
                  <a:srgbClr val="404040"/>
                </a:solidFill>
              </a:rPr>
              <a:t> Training the LLM to do a particular task.</a:t>
            </a:r>
          </a:p>
          <a:p>
            <a:r>
              <a:rPr lang="en-US" b="1" i="1">
                <a:solidFill>
                  <a:srgbClr val="235EE2"/>
                </a:solidFill>
              </a:rPr>
              <a:t>Inference</a:t>
            </a:r>
            <a:r>
              <a:rPr lang="en-US">
                <a:solidFill>
                  <a:srgbClr val="404040"/>
                </a:solidFill>
              </a:rPr>
              <a:t> The act of calling the model for text generation.</a:t>
            </a:r>
          </a:p>
          <a:p>
            <a:r>
              <a:rPr lang="en-US" b="1" i="1">
                <a:solidFill>
                  <a:srgbClr val="235EE2"/>
                </a:solidFill>
              </a:rPr>
              <a:t>Quantization</a:t>
            </a:r>
            <a:r>
              <a:rPr lang="en-US">
                <a:solidFill>
                  <a:srgbClr val="404040"/>
                </a:solidFill>
              </a:rPr>
              <a:t> Reducing the size of a model.</a:t>
            </a:r>
          </a:p>
          <a:p>
            <a:r>
              <a:rPr lang="en-US" b="1" i="1">
                <a:solidFill>
                  <a:srgbClr val="235EE2"/>
                </a:solidFill>
              </a:rPr>
              <a:t>Source</a:t>
            </a:r>
            <a:r>
              <a:rPr lang="en-US">
                <a:solidFill>
                  <a:srgbClr val="404040"/>
                </a:solidFill>
              </a:rPr>
              <a:t> The availability of the model (can be open or closed).</a:t>
            </a:r>
          </a:p>
          <a:p>
            <a:r>
              <a:rPr lang="en-US" b="1" i="1">
                <a:solidFill>
                  <a:srgbClr val="235EE2"/>
                </a:solidFill>
              </a:rPr>
              <a:t>Modality</a:t>
            </a:r>
            <a:r>
              <a:rPr lang="en-US">
                <a:solidFill>
                  <a:srgbClr val="404040"/>
                </a:solidFill>
              </a:rPr>
              <a:t> Defined by the type of data the model is trained on (e.g. text or images).</a:t>
            </a:r>
          </a:p>
          <a:p>
            <a:r>
              <a:rPr lang="en-US" b="1" i="1">
                <a:solidFill>
                  <a:srgbClr val="235EE2"/>
                </a:solidFill>
              </a:rPr>
              <a:t>API</a:t>
            </a:r>
            <a:r>
              <a:rPr lang="en-US">
                <a:solidFill>
                  <a:srgbClr val="404040"/>
                </a:solidFill>
              </a:rPr>
              <a:t> (Application Programming Interface) The means by which you can interact with a model.</a:t>
            </a:r>
          </a:p>
          <a:p>
            <a:endParaRPr lang="en-US">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a:hlinkClick r:id="rId4"/>
              </a:rPr>
              <a:t>https://</a:t>
            </a:r>
            <a:r>
              <a:rPr lang="en-US" err="1">
                <a:hlinkClick r:id="rId4"/>
              </a:rPr>
              <a:t>www.youtube.com</a:t>
            </a:r>
            <a:r>
              <a:rPr lang="en-US">
                <a:hlinkClick r:id="rId4"/>
              </a:rPr>
              <a:t>/</a:t>
            </a:r>
            <a:r>
              <a:rPr lang="en-US" err="1">
                <a:hlinkClick r:id="rId4"/>
              </a:rPr>
              <a:t>watch?v</a:t>
            </a:r>
            <a:r>
              <a:rPr lang="en-US">
                <a:hlinkClick r:id="rId4"/>
              </a:rPr>
              <a:t>=</a:t>
            </a:r>
            <a:r>
              <a:rPr lang="en-US" err="1">
                <a:hlinkClick r:id="rId4"/>
              </a:rPr>
              <a:t>zjkBMFhNj_g</a:t>
            </a:r>
            <a:endParaRPr lang="en-US"/>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a:solidFill>
                  <a:srgbClr val="404040"/>
                </a:solidFill>
              </a:rPr>
              <a:t>LLMs are conditioned on a massive amount of text.</a:t>
            </a:r>
          </a:p>
          <a:p>
            <a:endParaRPr lang="en-US" sz="2133">
              <a:solidFill>
                <a:srgbClr val="404040"/>
              </a:solidFill>
            </a:endParaRPr>
          </a:p>
          <a:p>
            <a:r>
              <a:rPr lang="en-US" sz="2133">
                <a:solidFill>
                  <a:srgbClr val="404040"/>
                </a:solidFill>
              </a:rPr>
              <a:t>Given some input tokens, and given what we know from the training data, what is the most likely next token?</a:t>
            </a:r>
          </a:p>
          <a:p>
            <a:endParaRPr lang="en-US" sz="2133">
              <a:solidFill>
                <a:srgbClr val="404040"/>
              </a:solidFill>
            </a:endParaRPr>
          </a:p>
          <a:p>
            <a:r>
              <a:rPr lang="en-US" sz="2133">
                <a:solidFill>
                  <a:srgbClr val="404040"/>
                </a:solidFill>
              </a:rPr>
              <a:t>An analogy…</a:t>
            </a:r>
          </a:p>
          <a:p>
            <a:endParaRPr lang="en-US" sz="2133">
              <a:solidFill>
                <a:srgbClr val="404040"/>
              </a:solidFill>
            </a:endParaRPr>
          </a:p>
          <a:p>
            <a:endParaRPr lang="en-US" sz="2133">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a:solidFill>
                  <a:srgbClr val="404040"/>
                </a:solidFill>
              </a:rPr>
              <a:t>A language model is a high-parameter model that is trained on massive amounts of text with the end goal of some kind of text generation.</a:t>
            </a:r>
          </a:p>
          <a:p>
            <a:pPr marL="0" indent="0" algn="ctr">
              <a:buNone/>
            </a:pPr>
            <a:endParaRPr lang="en-US" i="1">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a:solidFill>
                  <a:srgbClr val="404040"/>
                </a:solidFill>
              </a:rPr>
              <a:t>Not all language models have the same architecture</a:t>
            </a:r>
          </a:p>
          <a:p>
            <a:r>
              <a:rPr lang="en-US" sz="1867">
                <a:solidFill>
                  <a:srgbClr val="404040"/>
                </a:solidFill>
              </a:rPr>
              <a:t>Not all language models are built for next-token prediction</a:t>
            </a:r>
          </a:p>
          <a:p>
            <a:pPr lvl="1"/>
            <a:r>
              <a:rPr lang="en-US" sz="1600">
                <a:solidFill>
                  <a:srgbClr val="404040"/>
                </a:solidFill>
              </a:rPr>
              <a:t>GPT is a next token predictor</a:t>
            </a:r>
          </a:p>
          <a:p>
            <a:pPr lvl="1"/>
            <a:r>
              <a:rPr lang="en-US" sz="1600">
                <a:solidFill>
                  <a:srgbClr val="404040"/>
                </a:solidFill>
              </a:rPr>
              <a:t>BERT is a masked-language model</a:t>
            </a:r>
          </a:p>
          <a:p>
            <a:r>
              <a:rPr lang="en-US" sz="1867">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Embeddings</a:t>
            </a:r>
          </a:p>
        </p:txBody>
      </p:sp>
      <p:pic>
        <p:nvPicPr>
          <p:cNvPr id="3" name="Picture 2" descr="A diagram of different colored circles&#10;&#10;Description automatically generated">
            <a:extLst>
              <a:ext uri="{FF2B5EF4-FFF2-40B4-BE49-F238E27FC236}">
                <a16:creationId xmlns:a16="http://schemas.microsoft.com/office/drawing/2014/main" id="{217EC57A-BE38-2EAD-64E5-7351BE7C6657}"/>
              </a:ext>
            </a:extLst>
          </p:cNvPr>
          <p:cNvPicPr>
            <a:picLocks noChangeAspect="1"/>
          </p:cNvPicPr>
          <p:nvPr/>
        </p:nvPicPr>
        <p:blipFill>
          <a:blip r:embed="rId3"/>
          <a:stretch>
            <a:fillRect/>
          </a:stretch>
        </p:blipFill>
        <p:spPr>
          <a:xfrm>
            <a:off x="505392" y="1254095"/>
            <a:ext cx="4650807" cy="4584818"/>
          </a:xfrm>
          <a:prstGeom prst="rect">
            <a:avLst/>
          </a:prstGeom>
        </p:spPr>
      </p:pic>
      <p:sp>
        <p:nvSpPr>
          <p:cNvPr id="5" name="Text Placeholder 3">
            <a:extLst>
              <a:ext uri="{FF2B5EF4-FFF2-40B4-BE49-F238E27FC236}">
                <a16:creationId xmlns:a16="http://schemas.microsoft.com/office/drawing/2014/main" id="{0DD18F70-7882-0027-7CF0-A61E9238B8D5}"/>
              </a:ext>
            </a:extLst>
          </p:cNvPr>
          <p:cNvSpPr txBox="1">
            <a:spLocks/>
          </p:cNvSpPr>
          <p:nvPr/>
        </p:nvSpPr>
        <p:spPr>
          <a:xfrm>
            <a:off x="5759323" y="1314241"/>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2100" dirty="0">
                <a:solidFill>
                  <a:srgbClr val="404040"/>
                </a:solidFill>
              </a:rPr>
              <a:t>Embeddings are vectors (lists of numbers)</a:t>
            </a:r>
            <a:endParaRPr lang="en-US" dirty="0"/>
          </a:p>
          <a:p>
            <a:pPr marL="380365" indent="-380365"/>
            <a:r>
              <a:rPr lang="en-US" sz="2100" dirty="0">
                <a:solidFill>
                  <a:srgbClr val="404040"/>
                </a:solidFill>
                <a:hlinkClick r:id="rId4"/>
              </a:rPr>
              <a:t>https://ig.ft.com/generative-ai/</a:t>
            </a:r>
            <a:endParaRPr lang="en-US" sz="2100" dirty="0">
              <a:solidFill>
                <a:srgbClr val="404040"/>
              </a:solidFill>
            </a:endParaRPr>
          </a:p>
          <a:p>
            <a:pPr marL="380365" indent="-380365"/>
            <a:r>
              <a:rPr lang="en-US" sz="2133" dirty="0">
                <a:solidFill>
                  <a:srgbClr val="404040"/>
                </a:solidFill>
              </a:rPr>
              <a:t>There are a number of different types of embeddings:</a:t>
            </a:r>
          </a:p>
          <a:p>
            <a:pPr marL="685175" lvl="1" indent="-380365"/>
            <a:r>
              <a:rPr lang="en-US" sz="1866" dirty="0">
                <a:solidFill>
                  <a:srgbClr val="404040"/>
                </a:solidFill>
              </a:rPr>
              <a:t>Learned</a:t>
            </a:r>
          </a:p>
          <a:p>
            <a:pPr marL="685175" lvl="1" indent="-380365"/>
            <a:r>
              <a:rPr lang="en-US" sz="1866" dirty="0">
                <a:solidFill>
                  <a:srgbClr val="404040"/>
                </a:solidFill>
              </a:rPr>
              <a:t>Positional</a:t>
            </a:r>
          </a:p>
          <a:p>
            <a:pPr marL="685175" lvl="1" indent="-380365"/>
            <a:r>
              <a:rPr lang="en-US" sz="1866" dirty="0">
                <a:solidFill>
                  <a:srgbClr val="404040"/>
                </a:solidFill>
              </a:rPr>
              <a:t>Combinations</a:t>
            </a:r>
          </a:p>
        </p:txBody>
      </p:sp>
    </p:spTree>
    <p:extLst>
      <p:ext uri="{BB962C8B-B14F-4D97-AF65-F5344CB8AC3E}">
        <p14:creationId xmlns:p14="http://schemas.microsoft.com/office/powerpoint/2010/main" val="3064950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858520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684461" y="1112423"/>
            <a:ext cx="8814396" cy="5036797"/>
          </a:xfrm>
          <a:prstGeom prst="rect">
            <a:avLst/>
          </a:prstGeom>
        </p:spPr>
      </p:pic>
    </p:spTree>
    <p:extLst>
      <p:ext uri="{BB962C8B-B14F-4D97-AF65-F5344CB8AC3E}">
        <p14:creationId xmlns:p14="http://schemas.microsoft.com/office/powerpoint/2010/main" val="4287618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a:hlinkClick r:id="rId4"/>
              </a:rPr>
              <a:t>https://</a:t>
            </a:r>
            <a:r>
              <a:rPr lang="en-US" sz="1067" err="1">
                <a:hlinkClick r:id="rId4"/>
              </a:rPr>
              <a:t>medium.com</a:t>
            </a:r>
            <a:r>
              <a:rPr lang="en-US" sz="1067">
                <a:hlinkClick r:id="rId4"/>
              </a:rPr>
              <a:t>/@akash.kesrwani99/understanding-next-token-prediction-concept-to-code-1st-part-7054dabda347</a:t>
            </a:r>
            <a:endParaRPr lang="en-US" sz="1067"/>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a:solidFill>
                  <a:srgbClr val="404040"/>
                </a:solidFill>
                <a:latin typeface="Helvetica"/>
                <a:cs typeface="Helvetica"/>
              </a:rPr>
              <a:t>Take the outputs from the attention head.</a:t>
            </a:r>
          </a:p>
          <a:p>
            <a:r>
              <a:rPr lang="en-US">
                <a:solidFill>
                  <a:srgbClr val="404040"/>
                </a:solidFill>
                <a:latin typeface="Helvetica"/>
                <a:cs typeface="Helvetica"/>
              </a:rPr>
              <a:t>Apply a linear layer to each embedding.</a:t>
            </a:r>
          </a:p>
          <a:p>
            <a:r>
              <a:rPr lang="en-US">
                <a:solidFill>
                  <a:srgbClr val="404040"/>
                </a:solidFill>
              </a:rPr>
              <a:t>This produces a probability distribution over your token dictionary.</a:t>
            </a:r>
          </a:p>
          <a:p>
            <a:r>
              <a:rPr lang="en-US">
                <a:solidFill>
                  <a:srgbClr val="404040"/>
                </a:solidFill>
                <a:latin typeface="Helvetica"/>
                <a:cs typeface="Helvetica"/>
              </a:rPr>
              <a:t>Compare this to the actual next token and adjust the internal weights.</a:t>
            </a:r>
          </a:p>
          <a:p>
            <a:r>
              <a:rPr lang="en-US">
                <a:solidFill>
                  <a:srgbClr val="404040"/>
                </a:solidFill>
              </a:rPr>
              <a:t>Do this on ~10TB of text!</a:t>
            </a:r>
            <a:endParaRPr lang="en-US">
              <a:solidFill>
                <a:srgbClr val="404040"/>
              </a:solidFill>
              <a:latin typeface="Helvetica"/>
              <a:cs typeface="Helvetica"/>
            </a:endParaRPr>
          </a:p>
        </p:txBody>
      </p:sp>
    </p:spTree>
    <p:extLst>
      <p:ext uri="{BB962C8B-B14F-4D97-AF65-F5344CB8AC3E}">
        <p14:creationId xmlns:p14="http://schemas.microsoft.com/office/powerpoint/2010/main" val="218685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728690" y="1129671"/>
            <a:ext cx="8734621" cy="4991212"/>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spTree>
    <p:extLst>
      <p:ext uri="{BB962C8B-B14F-4D97-AF65-F5344CB8AC3E}">
        <p14:creationId xmlns:p14="http://schemas.microsoft.com/office/powerpoint/2010/main" val="2212767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Introduction to LLMs and how they work</a:t>
            </a:r>
          </a:p>
          <a:p>
            <a:r>
              <a:rPr lang="en-US"/>
              <a:t>What is available?</a:t>
            </a:r>
          </a:p>
          <a:p>
            <a:r>
              <a:rPr lang="en-US"/>
              <a:t>How to use them</a:t>
            </a:r>
          </a:p>
          <a:p>
            <a:pPr marL="0" indent="0">
              <a:buNone/>
            </a:pPr>
            <a:endParaRPr lang="en-US"/>
          </a:p>
          <a:p>
            <a:pPr marL="0" indent="0">
              <a:buNone/>
            </a:pPr>
            <a:r>
              <a:rPr lang="en-US"/>
              <a:t>Code and slides available on:</a:t>
            </a:r>
          </a:p>
          <a:p>
            <a:pPr marL="0" indent="0">
              <a:buNone/>
            </a:pPr>
            <a:endParaRPr lang="en-US"/>
          </a:p>
          <a:p>
            <a:pPr marL="0" indent="0">
              <a:buNone/>
            </a:pPr>
            <a:r>
              <a:rPr lang="en-US"/>
              <a:t>Accelerate Science GitHub repo</a:t>
            </a:r>
          </a:p>
        </p:txBody>
      </p:sp>
    </p:spTree>
    <p:extLst>
      <p:ext uri="{BB962C8B-B14F-4D97-AF65-F5344CB8AC3E}">
        <p14:creationId xmlns:p14="http://schemas.microsoft.com/office/powerpoint/2010/main" val="385288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buNone/>
            </a:pPr>
            <a:r>
              <a:rPr lang="en-US" sz="2133">
                <a:solidFill>
                  <a:srgbClr val="404040"/>
                </a:solidFill>
                <a:hlinkClick r:id="rId3"/>
              </a:rPr>
              <a:t>Jargon-free explanation of LLMs</a:t>
            </a:r>
            <a:endParaRPr lang="en-US" sz="2133">
              <a:solidFill>
                <a:srgbClr val="404040"/>
              </a:solidFill>
            </a:endParaRPr>
          </a:p>
          <a:p>
            <a:pPr marL="0" indent="0">
              <a:buNone/>
            </a:pPr>
            <a:r>
              <a:rPr lang="en-US" sz="2133">
                <a:solidFill>
                  <a:srgbClr val="404040"/>
                </a:solidFill>
                <a:hlinkClick r:id="rId4"/>
              </a:rPr>
              <a:t>Generative AI exists because of the Transformer</a:t>
            </a:r>
            <a:endParaRPr lang="en-US" sz="2133">
              <a:solidFill>
                <a:srgbClr val="404040"/>
              </a:solidFill>
            </a:endParaRPr>
          </a:p>
          <a:p>
            <a:pPr marL="0" indent="0">
              <a:buNone/>
            </a:pPr>
            <a:r>
              <a:rPr lang="en-US" sz="2133">
                <a:solidFill>
                  <a:srgbClr val="404040"/>
                </a:solidFill>
                <a:hlinkClick r:id="rId5"/>
              </a:rPr>
              <a:t>The dangers of Stochastic Parrots</a:t>
            </a:r>
            <a:endParaRPr lang="en-US" sz="2133">
              <a:solidFill>
                <a:srgbClr val="404040"/>
              </a:solidFill>
            </a:endParaRPr>
          </a:p>
          <a:p>
            <a:pPr marL="0" indent="0">
              <a:buNone/>
            </a:pPr>
            <a:r>
              <a:rPr lang="en-US" sz="2133">
                <a:solidFill>
                  <a:srgbClr val="404040"/>
                </a:solidFill>
                <a:hlinkClick r:id="rId6"/>
              </a:rPr>
              <a:t>The Pile</a:t>
            </a:r>
            <a:endParaRPr lang="en-US" sz="2133">
              <a:solidFill>
                <a:srgbClr val="404040"/>
              </a:solidFill>
            </a:endParaRPr>
          </a:p>
          <a:p>
            <a:pPr marL="0" indent="0">
              <a:buNone/>
            </a:pPr>
            <a:r>
              <a:rPr lang="en-US" sz="2133">
                <a:solidFill>
                  <a:srgbClr val="404040"/>
                </a:solidFill>
                <a:hlinkClick r:id="rId7"/>
              </a:rPr>
              <a:t>Survey of LLMs</a:t>
            </a:r>
            <a:endParaRPr lang="en-US" sz="2133">
              <a:solidFill>
                <a:srgbClr val="404040"/>
              </a:solidFill>
            </a:endParaRPr>
          </a:p>
          <a:p>
            <a:pPr marL="0" indent="0">
              <a:buNone/>
            </a:pPr>
            <a:r>
              <a:rPr lang="en-US" sz="2133">
                <a:solidFill>
                  <a:srgbClr val="404040"/>
                </a:solidFill>
                <a:hlinkClick r:id="rId8"/>
              </a:rPr>
              <a:t>Attention is all you need</a:t>
            </a:r>
            <a:endParaRPr lang="en-US" sz="2133">
              <a:solidFill>
                <a:srgbClr val="404040"/>
              </a:solidFill>
            </a:endParaRPr>
          </a:p>
          <a:p>
            <a:pPr marL="0" indent="0">
              <a:buNone/>
            </a:pPr>
            <a:r>
              <a:rPr lang="en-US" sz="2133">
                <a:solidFill>
                  <a:srgbClr val="404040"/>
                </a:solidFill>
                <a:hlinkClick r:id="rId9"/>
              </a:rPr>
              <a:t>Intro to Large Language Models</a:t>
            </a:r>
            <a:endParaRPr lang="en-US" sz="2133">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a:t>10 min BREAK</a:t>
            </a:r>
          </a:p>
        </p:txBody>
      </p:sp>
    </p:spTree>
    <p:extLst>
      <p:ext uri="{BB962C8B-B14F-4D97-AF65-F5344CB8AC3E}">
        <p14:creationId xmlns:p14="http://schemas.microsoft.com/office/powerpoint/2010/main" val="122634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92500" lnSpcReduction="10000"/>
          </a:bodyPr>
          <a:lstStyle/>
          <a:p>
            <a:r>
              <a:rPr lang="en-US"/>
              <a:t>Introduction to the Accelerate Science </a:t>
            </a:r>
            <a:r>
              <a:rPr lang="en-US" err="1"/>
              <a:t>Programme</a:t>
            </a:r>
            <a:endParaRPr lang="en-US"/>
          </a:p>
          <a:p>
            <a:r>
              <a:rPr lang="en-US"/>
              <a:t>Introduction to LLMs</a:t>
            </a:r>
          </a:p>
          <a:p>
            <a:r>
              <a:rPr lang="en-US">
                <a:solidFill>
                  <a:srgbClr val="235EE2"/>
                </a:solidFill>
              </a:rPr>
              <a:t>BREAK</a:t>
            </a:r>
          </a:p>
          <a:p>
            <a:r>
              <a:rPr lang="en-US"/>
              <a:t>Augmenting LLMs</a:t>
            </a:r>
          </a:p>
          <a:p>
            <a:pPr lvl="1"/>
            <a:r>
              <a:rPr lang="en-US"/>
              <a:t>Finetuning</a:t>
            </a:r>
          </a:p>
          <a:p>
            <a:pPr lvl="1"/>
            <a:r>
              <a:rPr lang="en-US"/>
              <a:t>Prompting</a:t>
            </a:r>
          </a:p>
          <a:p>
            <a:r>
              <a:rPr lang="en-US">
                <a:solidFill>
                  <a:srgbClr val="235EE2"/>
                </a:solidFill>
              </a:rPr>
              <a:t>LUNCH</a:t>
            </a:r>
          </a:p>
          <a:p>
            <a:r>
              <a:rPr lang="en-US"/>
              <a:t>Small language models</a:t>
            </a:r>
          </a:p>
          <a:p>
            <a:r>
              <a:rPr lang="en-US"/>
              <a:t>Quantization</a:t>
            </a:r>
          </a:p>
          <a:p>
            <a:r>
              <a:rPr lang="en-US"/>
              <a:t>Data Ethics</a:t>
            </a:r>
          </a:p>
          <a:p>
            <a:r>
              <a:rPr lang="en-US">
                <a:solidFill>
                  <a:srgbClr val="235EE2"/>
                </a:solidFill>
              </a:rPr>
              <a:t>BREAK</a:t>
            </a:r>
          </a:p>
          <a:p>
            <a:r>
              <a:rPr lang="en-US"/>
              <a:t>What’s out there?</a:t>
            </a:r>
          </a:p>
          <a:p>
            <a:pPr lvl="1"/>
            <a:r>
              <a:rPr lang="en-US"/>
              <a:t>Popular models</a:t>
            </a:r>
          </a:p>
          <a:p>
            <a:pPr lvl="1"/>
            <a:r>
              <a:rPr lang="en-US"/>
              <a:t>APIs</a:t>
            </a:r>
          </a:p>
          <a:p>
            <a:pPr lvl="1"/>
            <a:r>
              <a:rPr lang="en-US"/>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Who are we?</a:t>
            </a:r>
          </a:p>
        </p:txBody>
      </p:sp>
      <p:pic>
        <p:nvPicPr>
          <p:cNvPr id="12" name="Picture 11" descr="A person smiling at camera&#10;&#10;Description automatically generated">
            <a:extLst>
              <a:ext uri="{FF2B5EF4-FFF2-40B4-BE49-F238E27FC236}">
                <a16:creationId xmlns:a16="http://schemas.microsoft.com/office/drawing/2014/main" id="{1A93C138-73E7-091B-8419-52F19A7B9BAE}"/>
              </a:ext>
            </a:extLst>
          </p:cNvPr>
          <p:cNvPicPr>
            <a:picLocks noChangeAspect="1"/>
          </p:cNvPicPr>
          <p:nvPr/>
        </p:nvPicPr>
        <p:blipFill>
          <a:blip r:embed="rId3"/>
          <a:stretch>
            <a:fillRect/>
          </a:stretch>
        </p:blipFill>
        <p:spPr>
          <a:xfrm>
            <a:off x="503659" y="1347735"/>
            <a:ext cx="1639393" cy="1588699"/>
          </a:xfrm>
          <a:prstGeom prst="rect">
            <a:avLst/>
          </a:prstGeom>
        </p:spPr>
      </p:pic>
      <p:pic>
        <p:nvPicPr>
          <p:cNvPr id="13" name="Picture 12" descr="A person with a beard&#10;&#10;Description automatically generated">
            <a:extLst>
              <a:ext uri="{FF2B5EF4-FFF2-40B4-BE49-F238E27FC236}">
                <a16:creationId xmlns:a16="http://schemas.microsoft.com/office/drawing/2014/main" id="{3901EC32-1A57-D9A7-4DCF-7B643E9E4AA5}"/>
              </a:ext>
            </a:extLst>
          </p:cNvPr>
          <p:cNvPicPr>
            <a:picLocks noChangeAspect="1"/>
          </p:cNvPicPr>
          <p:nvPr/>
        </p:nvPicPr>
        <p:blipFill>
          <a:blip r:embed="rId4"/>
          <a:stretch>
            <a:fillRect/>
          </a:stretch>
        </p:blipFill>
        <p:spPr>
          <a:xfrm>
            <a:off x="7713202" y="3858621"/>
            <a:ext cx="1736440" cy="1689340"/>
          </a:xfrm>
          <a:prstGeom prst="rect">
            <a:avLst/>
          </a:prstGeom>
        </p:spPr>
      </p:pic>
      <p:pic>
        <p:nvPicPr>
          <p:cNvPr id="4" name="Picture 3" descr="A person smiling at the camera&#10;&#10;Description automatically generated">
            <a:extLst>
              <a:ext uri="{FF2B5EF4-FFF2-40B4-BE49-F238E27FC236}">
                <a16:creationId xmlns:a16="http://schemas.microsoft.com/office/drawing/2014/main" id="{385C4A8F-6092-1FD5-57CD-8760EC9299E5}"/>
              </a:ext>
            </a:extLst>
          </p:cNvPr>
          <p:cNvPicPr>
            <a:picLocks noChangeAspect="1"/>
          </p:cNvPicPr>
          <p:nvPr/>
        </p:nvPicPr>
        <p:blipFill>
          <a:blip r:embed="rId5"/>
          <a:stretch>
            <a:fillRect/>
          </a:stretch>
        </p:blipFill>
        <p:spPr>
          <a:xfrm>
            <a:off x="5619650" y="1297414"/>
            <a:ext cx="1736440" cy="1689340"/>
          </a:xfrm>
          <a:prstGeom prst="rect">
            <a:avLst/>
          </a:prstGeom>
        </p:spPr>
      </p:pic>
      <p:sp>
        <p:nvSpPr>
          <p:cNvPr id="7" name="TextBox 6">
            <a:extLst>
              <a:ext uri="{FF2B5EF4-FFF2-40B4-BE49-F238E27FC236}">
                <a16:creationId xmlns:a16="http://schemas.microsoft.com/office/drawing/2014/main" id="{537BA784-7AF0-6144-FE04-7DE30EE62DB3}"/>
              </a:ext>
            </a:extLst>
          </p:cNvPr>
          <p:cNvSpPr txBox="1"/>
          <p:nvPr/>
        </p:nvSpPr>
        <p:spPr>
          <a:xfrm>
            <a:off x="745321" y="2986754"/>
            <a:ext cx="115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Katie Light</a:t>
            </a:r>
          </a:p>
        </p:txBody>
      </p:sp>
      <p:sp>
        <p:nvSpPr>
          <p:cNvPr id="10" name="TextBox 9">
            <a:extLst>
              <a:ext uri="{FF2B5EF4-FFF2-40B4-BE49-F238E27FC236}">
                <a16:creationId xmlns:a16="http://schemas.microsoft.com/office/drawing/2014/main" id="{B237BE83-FD48-7A16-8AD7-A29BAC4EF136}"/>
              </a:ext>
            </a:extLst>
          </p:cNvPr>
          <p:cNvSpPr txBox="1"/>
          <p:nvPr/>
        </p:nvSpPr>
        <p:spPr>
          <a:xfrm>
            <a:off x="5672049" y="2986754"/>
            <a:ext cx="1631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Caroline Chater</a:t>
            </a:r>
          </a:p>
        </p:txBody>
      </p:sp>
      <p:sp>
        <p:nvSpPr>
          <p:cNvPr id="11" name="TextBox 10">
            <a:extLst>
              <a:ext uri="{FF2B5EF4-FFF2-40B4-BE49-F238E27FC236}">
                <a16:creationId xmlns:a16="http://schemas.microsoft.com/office/drawing/2014/main" id="{810DE5CE-08B7-3CF6-0E77-737F0471B0B9}"/>
              </a:ext>
            </a:extLst>
          </p:cNvPr>
          <p:cNvSpPr txBox="1"/>
          <p:nvPr/>
        </p:nvSpPr>
        <p:spPr>
          <a:xfrm>
            <a:off x="7889899" y="5547293"/>
            <a:ext cx="1383046" cy="374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Ryan Daniels</a:t>
            </a:r>
            <a:endParaRPr lang="en-US">
              <a:solidFill>
                <a:srgbClr val="235EE2"/>
              </a:solidFill>
              <a:ea typeface="Calibri"/>
              <a:cs typeface="Calibri"/>
            </a:endParaRPr>
          </a:p>
        </p:txBody>
      </p:sp>
      <p:pic>
        <p:nvPicPr>
          <p:cNvPr id="15" name="Picture 14" descr="A person smiling at camera&#10;&#10;Description automatically generated">
            <a:extLst>
              <a:ext uri="{FF2B5EF4-FFF2-40B4-BE49-F238E27FC236}">
                <a16:creationId xmlns:a16="http://schemas.microsoft.com/office/drawing/2014/main" id="{FC254E35-EC64-AAB2-81EB-F23B17D2F6CF}"/>
              </a:ext>
            </a:extLst>
          </p:cNvPr>
          <p:cNvPicPr>
            <a:picLocks noChangeAspect="1"/>
          </p:cNvPicPr>
          <p:nvPr/>
        </p:nvPicPr>
        <p:blipFill>
          <a:blip r:embed="rId6"/>
          <a:stretch>
            <a:fillRect/>
          </a:stretch>
        </p:blipFill>
        <p:spPr>
          <a:xfrm>
            <a:off x="3107158" y="3858621"/>
            <a:ext cx="1631250" cy="1585611"/>
          </a:xfrm>
          <a:prstGeom prst="rect">
            <a:avLst/>
          </a:prstGeom>
        </p:spPr>
      </p:pic>
      <p:sp>
        <p:nvSpPr>
          <p:cNvPr id="16" name="TextBox 15">
            <a:extLst>
              <a:ext uri="{FF2B5EF4-FFF2-40B4-BE49-F238E27FC236}">
                <a16:creationId xmlns:a16="http://schemas.microsoft.com/office/drawing/2014/main" id="{B29CC295-9AD8-CC73-4620-64DAD5169EA0}"/>
              </a:ext>
            </a:extLst>
          </p:cNvPr>
          <p:cNvSpPr txBox="1"/>
          <p:nvPr/>
        </p:nvSpPr>
        <p:spPr>
          <a:xfrm>
            <a:off x="2966256" y="5552697"/>
            <a:ext cx="17721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Catherine Breslin</a:t>
            </a:r>
          </a:p>
        </p:txBody>
      </p:sp>
    </p:spTree>
    <p:extLst>
      <p:ext uri="{BB962C8B-B14F-4D97-AF65-F5344CB8AC3E}">
        <p14:creationId xmlns:p14="http://schemas.microsoft.com/office/powerpoint/2010/main" val="68524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a:t>We want to:</a:t>
            </a:r>
          </a:p>
          <a:p>
            <a:r>
              <a:rPr lang="en-US"/>
              <a:t>Support</a:t>
            </a:r>
            <a:r>
              <a:rPr lang="en-US">
                <a:solidFill>
                  <a:srgbClr val="404040"/>
                </a:solidFill>
              </a:rPr>
              <a:t> researchers across the university to use AI – that's LLMs in this group.</a:t>
            </a:r>
            <a:endParaRPr lang="en-US"/>
          </a:p>
          <a:p>
            <a:r>
              <a:rPr lang="en-US"/>
              <a:t>Better understand the challenges that researchers face.</a:t>
            </a:r>
          </a:p>
          <a:p>
            <a:r>
              <a:rPr lang="en-US"/>
              <a:t>Identify what training courses or software resources we might want the Accelerate Science </a:t>
            </a:r>
            <a:r>
              <a:rPr lang="en-US" err="1"/>
              <a:t>Programme</a:t>
            </a:r>
            <a:r>
              <a:rPr lang="en-US"/>
              <a:t> to create.</a:t>
            </a:r>
          </a:p>
          <a:p>
            <a:pPr lvl="1"/>
            <a:r>
              <a:rPr lang="en-US">
                <a:solidFill>
                  <a:srgbClr val="404040"/>
                </a:solidFill>
                <a:latin typeface="Helvetica"/>
                <a:cs typeface="Helvetica"/>
              </a:rPr>
              <a:t>Including shared code</a:t>
            </a:r>
          </a:p>
          <a:p>
            <a:r>
              <a:rPr lang="en-US"/>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a:t>Introduction to LLMs</a:t>
            </a:r>
          </a:p>
        </p:txBody>
      </p:sp>
    </p:spTree>
    <p:extLst>
      <p:ext uri="{BB962C8B-B14F-4D97-AF65-F5344CB8AC3E}">
        <p14:creationId xmlns:p14="http://schemas.microsoft.com/office/powerpoint/2010/main" val="24186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solidFill>
                  <a:srgbClr val="404040"/>
                </a:solidFill>
                <a:latin typeface="Helvetica"/>
                <a:cs typeface="Helvetica"/>
              </a:rPr>
              <a:t>What is a large language model?</a:t>
            </a:r>
          </a:p>
          <a:p>
            <a:r>
              <a:rPr lang="en-US">
                <a:solidFill>
                  <a:srgbClr val="404040"/>
                </a:solidFill>
              </a:rPr>
              <a:t>How do they work?</a:t>
            </a:r>
          </a:p>
          <a:p>
            <a:r>
              <a:rPr lang="en-US">
                <a:solidFill>
                  <a:srgbClr val="404040"/>
                </a:solidFill>
                <a:latin typeface="Helvetica"/>
                <a:cs typeface="Helvetica"/>
              </a:rPr>
              <a:t>How are they trained?</a:t>
            </a:r>
          </a:p>
          <a:p>
            <a:endParaRPr lang="en-US">
              <a:solidFill>
                <a:srgbClr val="404040"/>
              </a:solidFill>
            </a:endParaRPr>
          </a:p>
          <a:p>
            <a:pPr marL="0" indent="0">
              <a:buNone/>
            </a:pPr>
            <a:r>
              <a:rPr lang="en-US">
                <a:solidFill>
                  <a:srgbClr val="404040"/>
                </a:solidFill>
              </a:rPr>
              <a:t>But first…</a:t>
            </a:r>
          </a:p>
          <a:p>
            <a:pPr marL="0" indent="0">
              <a:buNone/>
            </a:pPr>
            <a:endParaRPr lang="en-US">
              <a:solidFill>
                <a:srgbClr val="404040"/>
              </a:solidFill>
            </a:endParaRPr>
          </a:p>
          <a:p>
            <a:pPr marL="0" indent="0">
              <a:buNone/>
            </a:pPr>
            <a:endParaRPr lang="en-US">
              <a:solidFill>
                <a:srgbClr val="404040"/>
              </a:solidFill>
              <a:latin typeface="Helvetica"/>
              <a:cs typeface="Helvetica"/>
            </a:endParaRPr>
          </a:p>
          <a:p>
            <a:pPr marL="0" indent="0" algn="ctr">
              <a:buNone/>
            </a:pPr>
            <a:r>
              <a:rPr lang="en-US" sz="2133" b="1" i="1">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a:solidFill>
                  <a:srgbClr val="404040"/>
                </a:solidFill>
              </a:rPr>
              <a:t>How do they work?</a:t>
            </a:r>
          </a:p>
          <a:p>
            <a:endParaRPr lang="en-US" sz="2133">
              <a:solidFill>
                <a:srgbClr val="404040"/>
              </a:solidFill>
            </a:endParaRPr>
          </a:p>
          <a:p>
            <a:r>
              <a:rPr lang="en-US" sz="2133">
                <a:solidFill>
                  <a:srgbClr val="404040"/>
                </a:solidFill>
              </a:rPr>
              <a:t>Can you name any?</a:t>
            </a:r>
          </a:p>
          <a:p>
            <a:endParaRPr lang="en-US" sz="2133">
              <a:solidFill>
                <a:srgbClr val="404040"/>
              </a:solidFill>
            </a:endParaRPr>
          </a:p>
          <a:p>
            <a:r>
              <a:rPr lang="en-US" sz="2133">
                <a:solidFill>
                  <a:srgbClr val="404040"/>
                </a:solidFill>
              </a:rPr>
              <a:t>What can you use them for?</a:t>
            </a:r>
          </a:p>
          <a:p>
            <a:endParaRPr lang="en-US" sz="2133">
              <a:solidFill>
                <a:srgbClr val="404040"/>
              </a:solidFill>
            </a:endParaRPr>
          </a:p>
          <a:p>
            <a:r>
              <a:rPr lang="en-US" sz="2133">
                <a:solidFill>
                  <a:srgbClr val="404040"/>
                </a:solidFill>
              </a:rPr>
              <a:t>What are potential problems?</a:t>
            </a:r>
          </a:p>
          <a:p>
            <a:endParaRPr lang="en-US" sz="2133">
              <a:solidFill>
                <a:srgbClr val="404040"/>
              </a:solidFill>
            </a:endParaRPr>
          </a:p>
          <a:p>
            <a:r>
              <a:rPr lang="en-US" sz="2133">
                <a:solidFill>
                  <a:srgbClr val="404040"/>
                </a:solidFill>
              </a:rPr>
              <a:t>What do YOU intend to use them for?</a:t>
            </a:r>
          </a:p>
        </p:txBody>
      </p:sp>
    </p:spTree>
    <p:extLst>
      <p:ext uri="{BB962C8B-B14F-4D97-AF65-F5344CB8AC3E}">
        <p14:creationId xmlns:p14="http://schemas.microsoft.com/office/powerpoint/2010/main" val="1363420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TotalTime>
  <Words>3224</Words>
  <Application>Microsoft Macintosh PowerPoint</Application>
  <PresentationFormat>Widescreen</PresentationFormat>
  <Paragraphs>260</Paragraphs>
  <Slides>21</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Arial</vt:lpstr>
      <vt:lpstr>Avenir Book</vt:lpstr>
      <vt:lpstr>Avenir Heavy</vt:lpstr>
      <vt:lpstr>Calibri</vt:lpstr>
      <vt:lpstr>Calibri Light</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168</cp:revision>
  <dcterms:created xsi:type="dcterms:W3CDTF">2024-02-18T14:31:29Z</dcterms:created>
  <dcterms:modified xsi:type="dcterms:W3CDTF">2024-06-24T08:52:53Z</dcterms:modified>
</cp:coreProperties>
</file>